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1"/>
  </p:notesMasterIdLst>
  <p:sldIdLst>
    <p:sldId id="256" r:id="rId2"/>
    <p:sldId id="258" r:id="rId3"/>
    <p:sldId id="264" r:id="rId4"/>
    <p:sldId id="263" r:id="rId5"/>
    <p:sldId id="273" r:id="rId6"/>
    <p:sldId id="272" r:id="rId7"/>
    <p:sldId id="262" r:id="rId8"/>
    <p:sldId id="261" r:id="rId9"/>
    <p:sldId id="260" r:id="rId10"/>
    <p:sldId id="259" r:id="rId11"/>
    <p:sldId id="266" r:id="rId12"/>
    <p:sldId id="275" r:id="rId13"/>
    <p:sldId id="274" r:id="rId14"/>
    <p:sldId id="267" r:id="rId15"/>
    <p:sldId id="278" r:id="rId16"/>
    <p:sldId id="277" r:id="rId17"/>
    <p:sldId id="276" r:id="rId18"/>
    <p:sldId id="268" r:id="rId19"/>
    <p:sldId id="279" r:id="rId20"/>
    <p:sldId id="282" r:id="rId21"/>
    <p:sldId id="285" r:id="rId22"/>
    <p:sldId id="283" r:id="rId23"/>
    <p:sldId id="284" r:id="rId24"/>
    <p:sldId id="270" r:id="rId25"/>
    <p:sldId id="286" r:id="rId26"/>
    <p:sldId id="265" r:id="rId27"/>
    <p:sldId id="271" r:id="rId28"/>
    <p:sldId id="287" r:id="rId29"/>
    <p:sldId id="288"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96" y="9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0B0672-1B94-4A60-842A-DF9F0BF0CC8B}" type="datetimeFigureOut">
              <a:rPr lang="en-IN" smtClean="0"/>
              <a:t>09-04-2023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747B17-79FE-4478-A310-1A2505B9FEF6}" type="slidenum">
              <a:rPr lang="en-IN" smtClean="0"/>
              <a:t>‹#›</a:t>
            </a:fld>
            <a:endParaRPr lang="en-IN"/>
          </a:p>
        </p:txBody>
      </p:sp>
    </p:spTree>
    <p:extLst>
      <p:ext uri="{BB962C8B-B14F-4D97-AF65-F5344CB8AC3E}">
        <p14:creationId xmlns:p14="http://schemas.microsoft.com/office/powerpoint/2010/main" val="38662763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F413E1E-C0B8-42BB-B3DF-AF101699ABC0}" type="datetime1">
              <a:rPr lang="en-IN" smtClean="0"/>
              <a:t>09-04-2023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518413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2862DF-EE3A-4016-8048-F5987F39AF92}" type="datetime1">
              <a:rPr lang="en-IN" smtClean="0"/>
              <a:t>09-04-2023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3518232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D985DE-1CE7-448D-B6B1-D24798A54EC2}" type="datetime1">
              <a:rPr lang="en-IN" smtClean="0"/>
              <a:t>09-04-2023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1319139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D22DAB-7094-45B8-85D5-D3661D95DC5B}" type="datetime1">
              <a:rPr lang="en-IN" smtClean="0"/>
              <a:t>09-04-2023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3376643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E04FD5-78CE-41EC-A6B3-EF4AEB480BBC}" type="datetime1">
              <a:rPr lang="en-IN" smtClean="0"/>
              <a:t>09-04-2023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2123058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31333A-BE4E-400F-A4CA-D41FE49C0AF3}" type="datetime1">
              <a:rPr lang="en-IN" smtClean="0"/>
              <a:t>09-04-2023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685019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A8480F4-017A-4C1F-A28C-40BA672543BC}" type="datetime1">
              <a:rPr lang="en-IN" smtClean="0"/>
              <a:t>09-04-2023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4291154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C754546-14BA-4044-BB86-079C670A4630}" type="datetime1">
              <a:rPr lang="en-IN" smtClean="0"/>
              <a:t>09-04-2023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1431640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570F5-3E6E-4EC8-A936-EEBE2A3C996B}" type="datetime1">
              <a:rPr lang="en-IN" smtClean="0"/>
              <a:t>09-04-2023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2271282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D07454-F2FE-43D6-B9C6-10AC861791CE}" type="datetime1">
              <a:rPr lang="en-IN" smtClean="0"/>
              <a:t>09-04-2023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884462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6CD4FC3-D5A8-4EF5-B5C4-3704EAC82C58}" type="datetime1">
              <a:rPr lang="en-IN" smtClean="0"/>
              <a:t>09-04-2023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272760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13C924-6359-49B9-9C33-86D2C3D15BE7}" type="datetime1">
              <a:rPr lang="en-IN" smtClean="0"/>
              <a:t>09-04-2023</a:t>
            </a:fld>
            <a:endParaRPr lang="en-I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3FF152-60F5-4862-82F9-1190556AA56F}" type="slidenum">
              <a:rPr lang="en-IN" smtClean="0"/>
              <a:t>‹#›</a:t>
            </a:fld>
            <a:endParaRPr lang="en-IN"/>
          </a:p>
        </p:txBody>
      </p:sp>
    </p:spTree>
    <p:extLst>
      <p:ext uri="{BB962C8B-B14F-4D97-AF65-F5344CB8AC3E}">
        <p14:creationId xmlns:p14="http://schemas.microsoft.com/office/powerpoint/2010/main" val="28879846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ieeexplore.ieee.org/document/9827996"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doi.org/10.1109/ICIMIA48430.2020.9074920"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017383E-C6FC-49E7-A521-82BA6750D5ED}"/>
              </a:ext>
            </a:extLst>
          </p:cNvPr>
          <p:cNvPicPr>
            <a:picLocks noChangeAspect="1"/>
          </p:cNvPicPr>
          <p:nvPr/>
        </p:nvPicPr>
        <p:blipFill>
          <a:blip r:embed="rId2"/>
          <a:stretch>
            <a:fillRect/>
          </a:stretch>
        </p:blipFill>
        <p:spPr>
          <a:xfrm>
            <a:off x="108244" y="128368"/>
            <a:ext cx="1452640" cy="1455124"/>
          </a:xfrm>
          <a:prstGeom prst="rect">
            <a:avLst/>
          </a:prstGeom>
        </p:spPr>
      </p:pic>
      <p:pic>
        <p:nvPicPr>
          <p:cNvPr id="1032" name="Picture 8" descr="Anna University - Wikipedia">
            <a:extLst>
              <a:ext uri="{FF2B5EF4-FFF2-40B4-BE49-F238E27FC236}">
                <a16:creationId xmlns:a16="http://schemas.microsoft.com/office/drawing/2014/main" id="{D6A094F9-77C3-45C3-9A48-8D52C03CE8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3116" y="196048"/>
            <a:ext cx="1306884" cy="138744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36F5FA9-0A71-48B8-AEAE-E35B120A096B}"/>
              </a:ext>
            </a:extLst>
          </p:cNvPr>
          <p:cNvSpPr txBox="1"/>
          <p:nvPr/>
        </p:nvSpPr>
        <p:spPr>
          <a:xfrm>
            <a:off x="1246551" y="1800691"/>
            <a:ext cx="6650898" cy="430887"/>
          </a:xfrm>
          <a:prstGeom prst="rect">
            <a:avLst/>
          </a:prstGeom>
          <a:noFill/>
        </p:spPr>
        <p:txBody>
          <a:bodyPr wrap="square">
            <a:spAutoFit/>
          </a:bodyPr>
          <a:lstStyle/>
          <a:p>
            <a:r>
              <a:rPr lang="en-US" sz="2200" b="1" dirty="0">
                <a:solidFill>
                  <a:srgbClr val="C00000"/>
                </a:solidFill>
                <a:latin typeface="Times New Roman" panose="02020603050405020304" pitchFamily="18" charset="0"/>
              </a:rPr>
              <a:t>Department of Computer Science and Engineering </a:t>
            </a:r>
            <a:endParaRPr lang="en-IN" sz="2200" b="1" dirty="0">
              <a:solidFill>
                <a:srgbClr val="C00000"/>
              </a:solidFill>
            </a:endParaRPr>
          </a:p>
        </p:txBody>
      </p:sp>
      <p:sp>
        <p:nvSpPr>
          <p:cNvPr id="9" name="TextBox 8">
            <a:extLst>
              <a:ext uri="{FF2B5EF4-FFF2-40B4-BE49-F238E27FC236}">
                <a16:creationId xmlns:a16="http://schemas.microsoft.com/office/drawing/2014/main" id="{E2AB4079-B959-438A-8887-B4E86C814C3D}"/>
              </a:ext>
            </a:extLst>
          </p:cNvPr>
          <p:cNvSpPr txBox="1"/>
          <p:nvPr/>
        </p:nvSpPr>
        <p:spPr>
          <a:xfrm>
            <a:off x="628650" y="2444833"/>
            <a:ext cx="7976507" cy="1384995"/>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SYSTEM FOR IDENTIFYING AGGRESSIVE BEHAVIOURS IN PUBLIC PLACES USING CNN MODEL </a:t>
            </a:r>
            <a:endParaRPr lang="en-IN" sz="2800" b="1"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1330EC8A-088B-458F-9182-920EE3139846}"/>
              </a:ext>
            </a:extLst>
          </p:cNvPr>
          <p:cNvSpPr txBox="1"/>
          <p:nvPr/>
        </p:nvSpPr>
        <p:spPr>
          <a:xfrm>
            <a:off x="877407" y="5463912"/>
            <a:ext cx="3938725"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GUIDE:</a:t>
            </a:r>
          </a:p>
          <a:p>
            <a:r>
              <a:rPr lang="en-US" b="1" dirty="0">
                <a:latin typeface="Times New Roman" panose="02020603050405020304" pitchFamily="18" charset="0"/>
                <a:cs typeface="Times New Roman" panose="02020603050405020304" pitchFamily="18" charset="0"/>
              </a:rPr>
              <a:t>Dr. N. PUGHAZENDI M.E., Ph.D.	</a:t>
            </a:r>
            <a:endParaRPr lang="en-IN" b="1"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0B14CB2B-BA40-B9F9-16FA-AA5B5E13E8EA}"/>
              </a:ext>
            </a:extLst>
          </p:cNvPr>
          <p:cNvSpPr txBox="1"/>
          <p:nvPr/>
        </p:nvSpPr>
        <p:spPr>
          <a:xfrm>
            <a:off x="2394224" y="3902220"/>
            <a:ext cx="5076098" cy="923330"/>
          </a:xfrm>
          <a:prstGeom prst="rect">
            <a:avLst/>
          </a:prstGeom>
          <a:noFill/>
        </p:spPr>
        <p:txBody>
          <a:bodyPr wrap="square" rtlCol="0">
            <a:spAutoFit/>
          </a:bodyPr>
          <a:lstStyle/>
          <a:p>
            <a:r>
              <a:rPr lang="pt-BR" dirty="0">
                <a:latin typeface="Times New Roman" panose="02020603050405020304" pitchFamily="18" charset="0"/>
                <a:cs typeface="Times New Roman" panose="02020603050405020304" pitchFamily="18" charset="0"/>
              </a:rPr>
              <a:t>BHUVANESH KUMAR S	[211419104042] </a:t>
            </a:r>
          </a:p>
          <a:p>
            <a:r>
              <a:rPr lang="pt-BR" dirty="0">
                <a:latin typeface="Times New Roman" panose="02020603050405020304" pitchFamily="18" charset="0"/>
                <a:cs typeface="Times New Roman" panose="02020603050405020304" pitchFamily="18" charset="0"/>
              </a:rPr>
              <a:t>DINESH KUMAR M		[211419104069] </a:t>
            </a:r>
          </a:p>
          <a:p>
            <a:r>
              <a:rPr lang="pt-BR" dirty="0">
                <a:latin typeface="Times New Roman" panose="02020603050405020304" pitchFamily="18" charset="0"/>
                <a:cs typeface="Times New Roman" panose="02020603050405020304" pitchFamily="18" charset="0"/>
              </a:rPr>
              <a:t>DEVESH R				[211419104056]</a:t>
            </a: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DA7E15F-5577-E472-5EEB-C46481EAA666}"/>
              </a:ext>
            </a:extLst>
          </p:cNvPr>
          <p:cNvSpPr txBox="1"/>
          <p:nvPr/>
        </p:nvSpPr>
        <p:spPr>
          <a:xfrm>
            <a:off x="5015883" y="5452962"/>
            <a:ext cx="3589273"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COORDINATOR:</a:t>
            </a:r>
          </a:p>
          <a:p>
            <a:r>
              <a:rPr lang="en-US" b="1" dirty="0">
                <a:latin typeface="Times New Roman" panose="02020603050405020304" pitchFamily="18" charset="0"/>
                <a:cs typeface="Times New Roman" panose="02020603050405020304" pitchFamily="18" charset="0"/>
              </a:rPr>
              <a:t>Dr. N. PUGHAZENDI M.E., Ph.D.</a:t>
            </a:r>
            <a:endParaRPr lang="en-IN"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7ACA5B2-7494-70D8-175E-1A0009147C93}"/>
              </a:ext>
            </a:extLst>
          </p:cNvPr>
          <p:cNvPicPr>
            <a:picLocks noChangeAspect="1"/>
          </p:cNvPicPr>
          <p:nvPr/>
        </p:nvPicPr>
        <p:blipFill>
          <a:blip r:embed="rId4"/>
          <a:stretch>
            <a:fillRect/>
          </a:stretch>
        </p:blipFill>
        <p:spPr>
          <a:xfrm>
            <a:off x="1297351" y="128368"/>
            <a:ext cx="6285765" cy="1522578"/>
          </a:xfrm>
          <a:prstGeom prst="rect">
            <a:avLst/>
          </a:prstGeom>
        </p:spPr>
      </p:pic>
      <p:sp>
        <p:nvSpPr>
          <p:cNvPr id="6" name="Date Placeholder 5">
            <a:extLst>
              <a:ext uri="{FF2B5EF4-FFF2-40B4-BE49-F238E27FC236}">
                <a16:creationId xmlns:a16="http://schemas.microsoft.com/office/drawing/2014/main" id="{EB3F79D1-0796-072A-CD75-B8086F0F9250}"/>
              </a:ext>
            </a:extLst>
          </p:cNvPr>
          <p:cNvSpPr>
            <a:spLocks noGrp="1"/>
          </p:cNvSpPr>
          <p:nvPr>
            <p:ph type="dt" sz="half" idx="10"/>
          </p:nvPr>
        </p:nvSpPr>
        <p:spPr/>
        <p:txBody>
          <a:bodyPr/>
          <a:lstStyle/>
          <a:p>
            <a:fld id="{8CB503F5-DB0E-4E11-9D2A-893EDB84D48F}" type="datetime1">
              <a:rPr lang="en-IN" smtClean="0"/>
              <a:t>09-04-2023</a:t>
            </a:fld>
            <a:endParaRPr lang="en-IN" dirty="0"/>
          </a:p>
        </p:txBody>
      </p:sp>
      <p:sp>
        <p:nvSpPr>
          <p:cNvPr id="10" name="Slide Number Placeholder 9">
            <a:extLst>
              <a:ext uri="{FF2B5EF4-FFF2-40B4-BE49-F238E27FC236}">
                <a16:creationId xmlns:a16="http://schemas.microsoft.com/office/drawing/2014/main" id="{1A45000B-3233-04ED-8583-BAA14AF15C75}"/>
              </a:ext>
            </a:extLst>
          </p:cNvPr>
          <p:cNvSpPr>
            <a:spLocks noGrp="1"/>
          </p:cNvSpPr>
          <p:nvPr>
            <p:ph type="sldNum" sz="quarter" idx="12"/>
          </p:nvPr>
        </p:nvSpPr>
        <p:spPr>
          <a:xfrm>
            <a:off x="6457949" y="6356351"/>
            <a:ext cx="2314273" cy="365125"/>
          </a:xfrm>
        </p:spPr>
        <p:txBody>
          <a:bodyPr/>
          <a:lstStyle/>
          <a:p>
            <a:fld id="{9D3FF152-60F5-4862-82F9-1190556AA56F}" type="slidenum">
              <a:rPr lang="en-IN" sz="1800" b="1" smtClean="0">
                <a:solidFill>
                  <a:schemeClr val="tx1"/>
                </a:solidFill>
              </a:rPr>
              <a:t>1</a:t>
            </a:fld>
            <a:endParaRPr lang="en-IN" sz="1800" b="1" dirty="0">
              <a:solidFill>
                <a:schemeClr val="tx1"/>
              </a:solidFill>
            </a:endParaRPr>
          </a:p>
        </p:txBody>
      </p:sp>
    </p:spTree>
    <p:extLst>
      <p:ext uri="{BB962C8B-B14F-4D97-AF65-F5344CB8AC3E}">
        <p14:creationId xmlns:p14="http://schemas.microsoft.com/office/powerpoint/2010/main" val="989993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Architecture / Methodology used</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94A57625-FE0C-C9D0-9B64-51C30486E5E1}"/>
              </a:ext>
            </a:extLst>
          </p:cNvPr>
          <p:cNvSpPr>
            <a:spLocks noGrp="1"/>
          </p:cNvSpPr>
          <p:nvPr>
            <p:ph type="dt" sz="half" idx="10"/>
          </p:nvPr>
        </p:nvSpPr>
        <p:spPr/>
        <p:txBody>
          <a:bodyPr/>
          <a:lstStyle/>
          <a:p>
            <a:fld id="{62C8375E-572C-4231-AFAD-B0A78AF670A8}" type="datetime1">
              <a:rPr lang="en-IN" smtClean="0"/>
              <a:t>09-04-2023</a:t>
            </a:fld>
            <a:endParaRPr lang="en-IN"/>
          </a:p>
        </p:txBody>
      </p:sp>
      <p:sp>
        <p:nvSpPr>
          <p:cNvPr id="4" name="Slide Number Placeholder 3">
            <a:extLst>
              <a:ext uri="{FF2B5EF4-FFF2-40B4-BE49-F238E27FC236}">
                <a16:creationId xmlns:a16="http://schemas.microsoft.com/office/drawing/2014/main" id="{2C207A7E-3D82-3EF5-FA41-02841985E0D6}"/>
              </a:ext>
            </a:extLst>
          </p:cNvPr>
          <p:cNvSpPr>
            <a:spLocks noGrp="1"/>
          </p:cNvSpPr>
          <p:nvPr>
            <p:ph type="sldNum" sz="quarter" idx="12"/>
          </p:nvPr>
        </p:nvSpPr>
        <p:spPr/>
        <p:txBody>
          <a:bodyPr/>
          <a:lstStyle/>
          <a:p>
            <a:fld id="{9D3FF152-60F5-4862-82F9-1190556AA56F}" type="slidenum">
              <a:rPr lang="en-IN" smtClean="0"/>
              <a:t>10</a:t>
            </a:fld>
            <a:endParaRPr lang="en-IN"/>
          </a:p>
        </p:txBody>
      </p:sp>
      <p:pic>
        <p:nvPicPr>
          <p:cNvPr id="6" name="Picture 5">
            <a:extLst>
              <a:ext uri="{FF2B5EF4-FFF2-40B4-BE49-F238E27FC236}">
                <a16:creationId xmlns:a16="http://schemas.microsoft.com/office/drawing/2014/main" id="{4985EB01-9975-B52A-D6AE-D3EA39041E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979" y="1010653"/>
            <a:ext cx="8142371" cy="4776536"/>
          </a:xfrm>
          <a:prstGeom prst="rect">
            <a:avLst/>
          </a:prstGeom>
        </p:spPr>
      </p:pic>
    </p:spTree>
    <p:extLst>
      <p:ext uri="{BB962C8B-B14F-4D97-AF65-F5344CB8AC3E}">
        <p14:creationId xmlns:p14="http://schemas.microsoft.com/office/powerpoint/2010/main" val="3264071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System Design-Use Case Diagram</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E8B47BC-0028-77ED-E0AF-805FFDB5AD29}"/>
              </a:ext>
            </a:extLst>
          </p:cNvPr>
          <p:cNvSpPr txBox="1"/>
          <p:nvPr/>
        </p:nvSpPr>
        <p:spPr>
          <a:xfrm>
            <a:off x="1412240" y="2962255"/>
            <a:ext cx="6654800" cy="369332"/>
          </a:xfrm>
          <a:prstGeom prst="rect">
            <a:avLst/>
          </a:prstGeom>
          <a:noFill/>
        </p:spPr>
        <p:txBody>
          <a:bodyPr wrap="square">
            <a:spAutoFit/>
          </a:bodyPr>
          <a:lstStyle/>
          <a:p>
            <a:pPr marL="285750" indent="-285750">
              <a:buFont typeface="Arial" panose="020B0604020202020204" pitchFamily="34" charset="0"/>
              <a:buChar char="•"/>
            </a:pPr>
            <a:endParaRPr lang="en-IN" dirty="0"/>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fld id="{493FDF61-49BB-4FF7-AC3A-83455FBCA969}" type="datetime1">
              <a:rPr lang="en-IN" smtClean="0"/>
              <a:t>09-04-2023</a:t>
            </a:fld>
            <a:endParaRPr lang="en-IN"/>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11</a:t>
            </a:fld>
            <a:endParaRPr lang="en-IN"/>
          </a:p>
        </p:txBody>
      </p:sp>
      <p:pic>
        <p:nvPicPr>
          <p:cNvPr id="9" name="image12.png">
            <a:extLst>
              <a:ext uri="{FF2B5EF4-FFF2-40B4-BE49-F238E27FC236}">
                <a16:creationId xmlns:a16="http://schemas.microsoft.com/office/drawing/2014/main" id="{7BB8590C-B958-F745-E336-75A10EF7E57E}"/>
              </a:ext>
            </a:extLst>
          </p:cNvPr>
          <p:cNvPicPr>
            <a:picLocks noChangeAspect="1"/>
          </p:cNvPicPr>
          <p:nvPr/>
        </p:nvPicPr>
        <p:blipFill>
          <a:blip r:embed="rId2" cstate="print"/>
          <a:stretch>
            <a:fillRect/>
          </a:stretch>
        </p:blipFill>
        <p:spPr>
          <a:xfrm>
            <a:off x="2166937" y="1155032"/>
            <a:ext cx="4810125" cy="5201319"/>
          </a:xfrm>
          <a:prstGeom prst="rect">
            <a:avLst/>
          </a:prstGeom>
        </p:spPr>
      </p:pic>
    </p:spTree>
    <p:extLst>
      <p:ext uri="{BB962C8B-B14F-4D97-AF65-F5344CB8AC3E}">
        <p14:creationId xmlns:p14="http://schemas.microsoft.com/office/powerpoint/2010/main" val="1665330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System Design –Sequence Diagram</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fld id="{493FDF61-49BB-4FF7-AC3A-83455FBCA969}" type="datetime1">
              <a:rPr lang="en-IN" smtClean="0"/>
              <a:t>09-04-2023</a:t>
            </a:fld>
            <a:endParaRPr lang="en-IN"/>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12</a:t>
            </a:fld>
            <a:endParaRPr lang="en-IN"/>
          </a:p>
        </p:txBody>
      </p:sp>
      <p:pic>
        <p:nvPicPr>
          <p:cNvPr id="9" name="image13.png">
            <a:extLst>
              <a:ext uri="{FF2B5EF4-FFF2-40B4-BE49-F238E27FC236}">
                <a16:creationId xmlns:a16="http://schemas.microsoft.com/office/drawing/2014/main" id="{84F8D768-4087-2A57-BB60-8EE54AF312A3}"/>
              </a:ext>
            </a:extLst>
          </p:cNvPr>
          <p:cNvPicPr>
            <a:picLocks noChangeAspect="1"/>
          </p:cNvPicPr>
          <p:nvPr/>
        </p:nvPicPr>
        <p:blipFill>
          <a:blip r:embed="rId2" cstate="print"/>
          <a:stretch>
            <a:fillRect/>
          </a:stretch>
        </p:blipFill>
        <p:spPr>
          <a:xfrm>
            <a:off x="2126230" y="873587"/>
            <a:ext cx="5854065" cy="5305425"/>
          </a:xfrm>
          <a:prstGeom prst="rect">
            <a:avLst/>
          </a:prstGeom>
        </p:spPr>
      </p:pic>
    </p:spTree>
    <p:extLst>
      <p:ext uri="{BB962C8B-B14F-4D97-AF65-F5344CB8AC3E}">
        <p14:creationId xmlns:p14="http://schemas.microsoft.com/office/powerpoint/2010/main" val="362709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System Design –Activity Diagram</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fld id="{493FDF61-49BB-4FF7-AC3A-83455FBCA969}" type="datetime1">
              <a:rPr lang="en-IN" smtClean="0"/>
              <a:t>09-04-2023</a:t>
            </a:fld>
            <a:endParaRPr lang="en-IN"/>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13</a:t>
            </a:fld>
            <a:endParaRPr lang="en-IN"/>
          </a:p>
        </p:txBody>
      </p:sp>
      <p:pic>
        <p:nvPicPr>
          <p:cNvPr id="3" name="Picture 2">
            <a:extLst>
              <a:ext uri="{FF2B5EF4-FFF2-40B4-BE49-F238E27FC236}">
                <a16:creationId xmlns:a16="http://schemas.microsoft.com/office/drawing/2014/main" id="{81D4C3BA-02A8-CE8D-EDA9-465E254C63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5102" y="878305"/>
            <a:ext cx="3314700" cy="5563853"/>
          </a:xfrm>
          <a:prstGeom prst="rect">
            <a:avLst/>
          </a:prstGeom>
        </p:spPr>
      </p:pic>
    </p:spTree>
    <p:extLst>
      <p:ext uri="{BB962C8B-B14F-4D97-AF65-F5344CB8AC3E}">
        <p14:creationId xmlns:p14="http://schemas.microsoft.com/office/powerpoint/2010/main" val="972360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9600" b="1" dirty="0">
              <a:solidFill>
                <a:srgbClr val="7030A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62E8DBB-8CAD-47AF-1F08-E5D854F507F6}"/>
              </a:ext>
            </a:extLst>
          </p:cNvPr>
          <p:cNvSpPr txBox="1"/>
          <p:nvPr/>
        </p:nvSpPr>
        <p:spPr>
          <a:xfrm>
            <a:off x="1919037" y="1852681"/>
            <a:ext cx="5305925" cy="2298065"/>
          </a:xfrm>
          <a:prstGeom prst="rect">
            <a:avLst/>
          </a:prstGeom>
          <a:noFill/>
        </p:spPr>
        <p:txBody>
          <a:bodyPr wrap="square">
            <a:spAutoFit/>
          </a:bodyPr>
          <a:lstStyle/>
          <a:p>
            <a:pPr marL="63500">
              <a:spcBef>
                <a:spcPts val="1030"/>
              </a:spcBef>
              <a:spcAft>
                <a:spcPts val="0"/>
              </a:spcAft>
            </a:pPr>
            <a:r>
              <a:rPr lang="en-US" sz="2200" b="0" dirty="0">
                <a:effectLst/>
                <a:latin typeface="Times New Roman" panose="02020603050405020304" pitchFamily="18" charset="0"/>
                <a:ea typeface="Times New Roman" panose="02020603050405020304" pitchFamily="18" charset="0"/>
              </a:rPr>
              <a:t>The system is made up of three main parts:</a:t>
            </a:r>
          </a:p>
          <a:p>
            <a:pPr marL="63500">
              <a:spcBef>
                <a:spcPts val="1030"/>
              </a:spcBef>
              <a:spcAft>
                <a:spcPts val="0"/>
              </a:spcAft>
            </a:pPr>
            <a:endParaRPr lang="en-IN" sz="2200" b="1" dirty="0">
              <a:effectLst/>
              <a:latin typeface="Times New Roman" panose="02020603050405020304" pitchFamily="18" charset="0"/>
              <a:ea typeface="Times New Roman" panose="02020603050405020304" pitchFamily="18" charset="0"/>
            </a:endParaRPr>
          </a:p>
          <a:p>
            <a:pPr marL="342900" lvl="0" indent="-342900">
              <a:spcBef>
                <a:spcPts val="1030"/>
              </a:spcBef>
              <a:spcAft>
                <a:spcPts val="0"/>
              </a:spcAft>
              <a:buFont typeface="Wingdings" panose="05000000000000000000" pitchFamily="2" charset="2"/>
              <a:buChar char=""/>
            </a:pPr>
            <a:r>
              <a:rPr lang="en-US" sz="2200" b="1" dirty="0">
                <a:effectLst/>
                <a:latin typeface="Times New Roman" panose="02020603050405020304" pitchFamily="18" charset="0"/>
                <a:ea typeface="Times New Roman" panose="02020603050405020304" pitchFamily="18" charset="0"/>
              </a:rPr>
              <a:t>Dataset Collection and Preprocessing</a:t>
            </a:r>
            <a:endParaRPr lang="en-IN" sz="2200" b="1" dirty="0">
              <a:effectLst/>
              <a:latin typeface="Times New Roman" panose="02020603050405020304" pitchFamily="18" charset="0"/>
              <a:ea typeface="Times New Roman" panose="02020603050405020304" pitchFamily="18" charset="0"/>
            </a:endParaRPr>
          </a:p>
          <a:p>
            <a:pPr marL="342900" lvl="0" indent="-342900">
              <a:spcBef>
                <a:spcPts val="1030"/>
              </a:spcBef>
              <a:spcAft>
                <a:spcPts val="0"/>
              </a:spcAft>
              <a:buFont typeface="Wingdings" panose="05000000000000000000" pitchFamily="2" charset="2"/>
              <a:buChar char=""/>
            </a:pPr>
            <a:r>
              <a:rPr lang="en-US" sz="2200" b="1" dirty="0">
                <a:effectLst/>
                <a:latin typeface="Times New Roman" panose="02020603050405020304" pitchFamily="18" charset="0"/>
                <a:ea typeface="Times New Roman" panose="02020603050405020304" pitchFamily="18" charset="0"/>
              </a:rPr>
              <a:t>Model Training</a:t>
            </a:r>
          </a:p>
          <a:p>
            <a:pPr marL="342900" lvl="0" indent="-342900">
              <a:spcBef>
                <a:spcPts val="1030"/>
              </a:spcBef>
              <a:spcAft>
                <a:spcPts val="0"/>
              </a:spcAft>
              <a:buFont typeface="Wingdings" panose="05000000000000000000" pitchFamily="2" charset="2"/>
              <a:buChar char=""/>
            </a:pPr>
            <a:r>
              <a:rPr lang="en-US" sz="2200" b="1" dirty="0">
                <a:latin typeface="Times New Roman" panose="02020603050405020304" pitchFamily="18" charset="0"/>
                <a:ea typeface="Times New Roman" panose="02020603050405020304" pitchFamily="18" charset="0"/>
              </a:rPr>
              <a:t>Prediction of Output</a:t>
            </a:r>
            <a:endParaRPr lang="en-IN" sz="2200" b="1" dirty="0">
              <a:effectLst/>
              <a:latin typeface="Times New Roman" panose="02020603050405020304" pitchFamily="18" charset="0"/>
              <a:ea typeface="Times New Roman" panose="02020603050405020304" pitchFamily="18" charset="0"/>
            </a:endParaRPr>
          </a:p>
        </p:txBody>
      </p:sp>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fld id="{CEF08785-BFEF-416C-BEFC-93BB22CC6308}" type="datetime1">
              <a:rPr lang="en-IN" smtClean="0"/>
              <a:t>09-04-2023</a:t>
            </a:fld>
            <a:endParaRPr lang="en-IN"/>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14</a:t>
            </a:fld>
            <a:endParaRPr lang="en-IN"/>
          </a:p>
        </p:txBody>
      </p:sp>
    </p:spTree>
    <p:extLst>
      <p:ext uri="{BB962C8B-B14F-4D97-AF65-F5344CB8AC3E}">
        <p14:creationId xmlns:p14="http://schemas.microsoft.com/office/powerpoint/2010/main" val="25475205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9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fld id="{CEF08785-BFEF-416C-BEFC-93BB22CC6308}" type="datetime1">
              <a:rPr lang="en-IN" smtClean="0"/>
              <a:t>09-04-2023</a:t>
            </a:fld>
            <a:endParaRPr lang="en-IN"/>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15</a:t>
            </a:fld>
            <a:endParaRPr lang="en-IN"/>
          </a:p>
        </p:txBody>
      </p:sp>
      <p:sp>
        <p:nvSpPr>
          <p:cNvPr id="7" name="TextBox 6">
            <a:extLst>
              <a:ext uri="{FF2B5EF4-FFF2-40B4-BE49-F238E27FC236}">
                <a16:creationId xmlns:a16="http://schemas.microsoft.com/office/drawing/2014/main" id="{307196E6-6156-96F2-C16D-0901FB22057D}"/>
              </a:ext>
            </a:extLst>
          </p:cNvPr>
          <p:cNvSpPr txBox="1"/>
          <p:nvPr/>
        </p:nvSpPr>
        <p:spPr>
          <a:xfrm>
            <a:off x="745956" y="872342"/>
            <a:ext cx="7886700" cy="3539430"/>
          </a:xfrm>
          <a:prstGeom prst="rect">
            <a:avLst/>
          </a:prstGeom>
          <a:noFill/>
        </p:spPr>
        <p:txBody>
          <a:bodyPr wrap="square">
            <a:spAutoFit/>
          </a:bodyPr>
          <a:lstStyle/>
          <a:p>
            <a:r>
              <a:rPr lang="en-US" sz="2200" b="1" dirty="0">
                <a:effectLst/>
                <a:latin typeface="Times New Roman" panose="02020603050405020304" pitchFamily="18" charset="0"/>
                <a:ea typeface="Times New Roman" panose="02020603050405020304" pitchFamily="18" charset="0"/>
              </a:rPr>
              <a:t>Module</a:t>
            </a:r>
            <a:r>
              <a:rPr lang="en-US" sz="2200" b="1" spc="135"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1:</a:t>
            </a:r>
            <a:r>
              <a:rPr lang="en-US" sz="2200" b="1" spc="140"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Data</a:t>
            </a:r>
            <a:r>
              <a:rPr lang="en-US" sz="2200" b="1" spc="160"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Collection</a:t>
            </a:r>
            <a:r>
              <a:rPr lang="en-US" sz="2200" b="1" spc="165"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and</a:t>
            </a:r>
            <a:r>
              <a:rPr lang="en-US" sz="2200" b="1" spc="165"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Preprocessing</a:t>
            </a:r>
          </a:p>
          <a:p>
            <a:endParaRPr lang="en-US" sz="2200" b="1" dirty="0">
              <a:latin typeface="Times New Roman" panose="02020603050405020304" pitchFamily="18" charset="0"/>
            </a:endParaRPr>
          </a:p>
          <a:p>
            <a:pPr marL="285750" indent="-285750" algn="jus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module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needs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gathering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pertinent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photos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videos</a:t>
            </a:r>
            <a:r>
              <a:rPr lang="en-US" sz="1800" spc="3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collisions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from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variety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sources,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including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dashcams,</a:t>
            </a:r>
            <a:r>
              <a:rPr lang="en-US" sz="1800" spc="3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CCTV</a:t>
            </a:r>
            <a:r>
              <a:rPr lang="en-US" sz="1800" spc="3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cameras,</a:t>
            </a:r>
            <a:r>
              <a:rPr lang="en-US" sz="1800" spc="3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3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other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sources. To guarantee the model's correctness and dependability, 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dataset needs to be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substantial,</a:t>
            </a:r>
            <a:r>
              <a:rPr lang="en-US" sz="1800" spc="5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diverse,</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balanced.</a:t>
            </a:r>
          </a:p>
          <a:p>
            <a:pPr marL="285750" indent="-285750" algn="jus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To</a:t>
            </a:r>
            <a:r>
              <a:rPr lang="en-US" sz="1800" spc="2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detect</a:t>
            </a:r>
            <a:r>
              <a:rPr lang="en-US" sz="1800" spc="2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2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fight</a:t>
            </a:r>
            <a:r>
              <a:rPr lang="en-US" sz="1800" spc="2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2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any</a:t>
            </a:r>
            <a:r>
              <a:rPr lang="en-US" sz="1800" spc="2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important</a:t>
            </a:r>
            <a:r>
              <a:rPr lang="en-US" sz="1800" spc="2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objects</a:t>
            </a:r>
            <a:r>
              <a:rPr lang="en-US" sz="1800" spc="2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2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2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picture,</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such</a:t>
            </a:r>
            <a:r>
              <a:rPr lang="en-US" sz="1800" spc="2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as</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2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gun</a:t>
            </a:r>
            <a:r>
              <a:rPr lang="en-US" sz="1800" spc="2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or</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knife,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technique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entails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scaling</a:t>
            </a:r>
            <a:r>
              <a:rPr lang="en-US" sz="1800" spc="3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photographs</a:t>
            </a:r>
            <a:r>
              <a:rPr lang="en-US" sz="1800" spc="3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3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videos.</a:t>
            </a:r>
            <a:endParaRPr lang="en-US" dirty="0">
              <a:latin typeface="Times New Roman" panose="02020603050405020304" pitchFamily="18" charset="0"/>
              <a:ea typeface="Times New Roman" panose="02020603050405020304" pitchFamily="18" charset="0"/>
            </a:endParaRPr>
          </a:p>
          <a:p>
            <a:pPr marL="285750" indent="-285750" algn="jus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Data collection and preprocessing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are crucial steps in creating a reliable and effective system for detecting violent crimes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because</a:t>
            </a:r>
            <a:r>
              <a:rPr lang="en-US" sz="1800" spc="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quality</a:t>
            </a:r>
            <a:r>
              <a:rPr lang="en-US" sz="1800" spc="9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9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training</a:t>
            </a:r>
            <a:r>
              <a:rPr lang="en-US" sz="1800" spc="1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data</a:t>
            </a:r>
            <a:r>
              <a:rPr lang="en-US" sz="1800" spc="1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directly</a:t>
            </a:r>
            <a:r>
              <a:rPr lang="en-US" sz="1800" spc="10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affects</a:t>
            </a:r>
            <a:r>
              <a:rPr lang="en-US" sz="1800" spc="1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model's</a:t>
            </a:r>
            <a:r>
              <a:rPr lang="en-US" sz="1800" spc="9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performance</a:t>
            </a:r>
          </a:p>
          <a:p>
            <a:pPr algn="just"/>
            <a:endParaRPr lang="en-US" dirty="0">
              <a:latin typeface="Times New Roman" panose="02020603050405020304" pitchFamily="18" charset="0"/>
            </a:endParaRPr>
          </a:p>
        </p:txBody>
      </p:sp>
      <p:pic>
        <p:nvPicPr>
          <p:cNvPr id="8" name="Picture 7">
            <a:extLst>
              <a:ext uri="{FF2B5EF4-FFF2-40B4-BE49-F238E27FC236}">
                <a16:creationId xmlns:a16="http://schemas.microsoft.com/office/drawing/2014/main" id="{55AC978D-43A9-61CF-FBAF-E6A0107B24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2900" y="4587865"/>
            <a:ext cx="5873750" cy="1219200"/>
          </a:xfrm>
          <a:prstGeom prst="rect">
            <a:avLst/>
          </a:prstGeom>
        </p:spPr>
      </p:pic>
    </p:spTree>
    <p:extLst>
      <p:ext uri="{BB962C8B-B14F-4D97-AF65-F5344CB8AC3E}">
        <p14:creationId xmlns:p14="http://schemas.microsoft.com/office/powerpoint/2010/main" val="2154308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9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fld id="{CEF08785-BFEF-416C-BEFC-93BB22CC6308}" type="datetime1">
              <a:rPr lang="en-IN" smtClean="0"/>
              <a:t>09-04-2023</a:t>
            </a:fld>
            <a:endParaRPr lang="en-IN"/>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16</a:t>
            </a:fld>
            <a:endParaRPr lang="en-IN"/>
          </a:p>
        </p:txBody>
      </p:sp>
      <p:sp>
        <p:nvSpPr>
          <p:cNvPr id="7" name="TextBox 6">
            <a:extLst>
              <a:ext uri="{FF2B5EF4-FFF2-40B4-BE49-F238E27FC236}">
                <a16:creationId xmlns:a16="http://schemas.microsoft.com/office/drawing/2014/main" id="{86E0416B-68F7-CD5B-DAB2-95D57925915E}"/>
              </a:ext>
            </a:extLst>
          </p:cNvPr>
          <p:cNvSpPr txBox="1"/>
          <p:nvPr/>
        </p:nvSpPr>
        <p:spPr>
          <a:xfrm>
            <a:off x="628651" y="696249"/>
            <a:ext cx="7886699" cy="2985433"/>
          </a:xfrm>
          <a:prstGeom prst="rect">
            <a:avLst/>
          </a:prstGeom>
          <a:noFill/>
        </p:spPr>
        <p:txBody>
          <a:bodyPr wrap="square">
            <a:spAutoFit/>
          </a:bodyPr>
          <a:lstStyle/>
          <a:p>
            <a:pPr>
              <a:lnSpc>
                <a:spcPct val="200000"/>
              </a:lnSpc>
            </a:pPr>
            <a:r>
              <a:rPr lang="en-US" sz="2200" b="1" dirty="0">
                <a:effectLst/>
                <a:latin typeface="Times New Roman" panose="02020603050405020304" pitchFamily="18" charset="0"/>
                <a:ea typeface="Times New Roman" panose="02020603050405020304" pitchFamily="18" charset="0"/>
              </a:rPr>
              <a:t>Module</a:t>
            </a:r>
            <a:r>
              <a:rPr lang="en-US" sz="2200" b="1" spc="-25"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2:</a:t>
            </a:r>
            <a:r>
              <a:rPr lang="en-US" sz="2200" b="1" spc="-25"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Model</a:t>
            </a:r>
            <a:r>
              <a:rPr lang="en-US" sz="2200" b="1" spc="-5"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Training</a:t>
            </a:r>
            <a:endParaRPr lang="en-US" sz="2200" b="1" dirty="0">
              <a:latin typeface="Times New Roman" panose="02020603050405020304" pitchFamily="18" charset="0"/>
            </a:endParaRPr>
          </a:p>
          <a:p>
            <a:pPr algn="just"/>
            <a:r>
              <a:rPr lang="en-US" spc="-5" dirty="0">
                <a:latin typeface="Times New Roman" panose="02020603050405020304" pitchFamily="18" charset="0"/>
                <a:ea typeface="Times New Roman" panose="02020603050405020304" pitchFamily="18" charset="0"/>
              </a:rPr>
              <a:t>	T</a:t>
            </a:r>
            <a:r>
              <a:rPr lang="en-US" sz="1800" spc="-5" dirty="0">
                <a:effectLst/>
                <a:latin typeface="Times New Roman" panose="02020603050405020304" pitchFamily="18" charset="0"/>
                <a:ea typeface="Times New Roman" panose="02020603050405020304" pitchFamily="18" charset="0"/>
              </a:rPr>
              <a:t>he</a:t>
            </a:r>
            <a:r>
              <a:rPr lang="en-US" sz="1800" spc="-80"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training</a:t>
            </a:r>
            <a:r>
              <a:rPr lang="en-US" sz="1800" spc="-75"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data</a:t>
            </a:r>
            <a:r>
              <a:rPr lang="en-US" sz="1800" spc="-70"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should</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be</a:t>
            </a:r>
            <a:r>
              <a:rPr lang="en-US" sz="1800" spc="-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varied,</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extensive,</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balanced</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guarantee</a:t>
            </a:r>
            <a:r>
              <a:rPr lang="en-US" sz="1800" spc="-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model's</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correctness</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 dependability. A wide range of violence scenarios, lighting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circumstances, and other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pertinent</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elements</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that</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may</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affect</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model's</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accuracy</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should</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be</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included</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training</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data.  After the model has been trained, transfer learning strategies can be used to improve it. 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limited collection of photos and videos particular to the intended application is used to fine-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tune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model, increasing its efficacy</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 accuracy. </a:t>
            </a:r>
          </a:p>
          <a:p>
            <a:pPr algn="just"/>
            <a:endParaRPr lang="en-IN" b="1" dirty="0"/>
          </a:p>
        </p:txBody>
      </p:sp>
      <p:pic>
        <p:nvPicPr>
          <p:cNvPr id="8" name="Picture 7">
            <a:extLst>
              <a:ext uri="{FF2B5EF4-FFF2-40B4-BE49-F238E27FC236}">
                <a16:creationId xmlns:a16="http://schemas.microsoft.com/office/drawing/2014/main" id="{D372551B-A403-AFE1-5AAD-FC6A178A04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0747" y="3942931"/>
            <a:ext cx="5873750" cy="1133475"/>
          </a:xfrm>
          <a:prstGeom prst="rect">
            <a:avLst/>
          </a:prstGeom>
        </p:spPr>
      </p:pic>
    </p:spTree>
    <p:extLst>
      <p:ext uri="{BB962C8B-B14F-4D97-AF65-F5344CB8AC3E}">
        <p14:creationId xmlns:p14="http://schemas.microsoft.com/office/powerpoint/2010/main" val="10214632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9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fld id="{CEF08785-BFEF-416C-BEFC-93BB22CC6308}" type="datetime1">
              <a:rPr lang="en-IN" smtClean="0"/>
              <a:t>09-04-2023</a:t>
            </a:fld>
            <a:endParaRPr lang="en-IN"/>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17</a:t>
            </a:fld>
            <a:endParaRPr lang="en-IN"/>
          </a:p>
        </p:txBody>
      </p:sp>
      <p:sp>
        <p:nvSpPr>
          <p:cNvPr id="7" name="TextBox 6">
            <a:extLst>
              <a:ext uri="{FF2B5EF4-FFF2-40B4-BE49-F238E27FC236}">
                <a16:creationId xmlns:a16="http://schemas.microsoft.com/office/drawing/2014/main" id="{C43F11BC-E609-C615-123C-E5898A93FB76}"/>
              </a:ext>
            </a:extLst>
          </p:cNvPr>
          <p:cNvSpPr txBox="1"/>
          <p:nvPr/>
        </p:nvSpPr>
        <p:spPr>
          <a:xfrm>
            <a:off x="628650" y="850049"/>
            <a:ext cx="7886700" cy="2708434"/>
          </a:xfrm>
          <a:prstGeom prst="rect">
            <a:avLst/>
          </a:prstGeom>
          <a:noFill/>
        </p:spPr>
        <p:txBody>
          <a:bodyPr wrap="square">
            <a:spAutoFit/>
          </a:bodyPr>
          <a:lstStyle/>
          <a:p>
            <a:r>
              <a:rPr lang="en-US" sz="2200" b="1" dirty="0">
                <a:effectLst/>
                <a:latin typeface="Times New Roman" panose="02020603050405020304" pitchFamily="18" charset="0"/>
                <a:ea typeface="Times New Roman" panose="02020603050405020304" pitchFamily="18" charset="0"/>
              </a:rPr>
              <a:t>Module</a:t>
            </a:r>
            <a:r>
              <a:rPr lang="en-US" sz="2200" b="1" spc="-35"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3:</a:t>
            </a:r>
            <a:r>
              <a:rPr lang="en-US" sz="2200" b="1" spc="-30"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Prediction</a:t>
            </a:r>
            <a:r>
              <a:rPr lang="en-US" sz="2200" b="1" spc="-10"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of</a:t>
            </a:r>
            <a:r>
              <a:rPr lang="en-US" sz="2200" b="1" spc="-10" dirty="0">
                <a:effectLst/>
                <a:latin typeface="Times New Roman" panose="02020603050405020304" pitchFamily="18" charset="0"/>
                <a:ea typeface="Times New Roman" panose="02020603050405020304" pitchFamily="18" charset="0"/>
              </a:rPr>
              <a:t> </a:t>
            </a:r>
            <a:r>
              <a:rPr lang="en-US" sz="2200" b="1" dirty="0">
                <a:effectLst/>
                <a:latin typeface="Times New Roman" panose="02020603050405020304" pitchFamily="18" charset="0"/>
                <a:ea typeface="Times New Roman" panose="02020603050405020304" pitchFamily="18" charset="0"/>
              </a:rPr>
              <a:t>Output</a:t>
            </a:r>
          </a:p>
          <a:p>
            <a:endParaRPr lang="en-US" sz="2200" b="1" dirty="0">
              <a:latin typeface="Times New Roman" panose="02020603050405020304" pitchFamily="18" charset="0"/>
            </a:endParaRPr>
          </a:p>
          <a:p>
            <a:pPr algn="just"/>
            <a:r>
              <a:rPr lang="en-US" sz="1800" dirty="0">
                <a:effectLst/>
                <a:latin typeface="Times New Roman" panose="02020603050405020304" pitchFamily="18" charset="0"/>
                <a:ea typeface="Times New Roman" panose="02020603050405020304" pitchFamily="18" charset="0"/>
              </a:rPr>
              <a:t>	The final stage in creating a reliable and effective violence detection system is the prediction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 output module for violence detection using CNN. The module entails applying the trained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CNN model to forecast the likelihood of violence and any pertinent scene elements, such as 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knife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gun.  Preprocessed data, including photos and videos, must be input into the trained model in order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 forecast the output module. </a:t>
            </a:r>
          </a:p>
          <a:p>
            <a:pPr algn="just"/>
            <a:endParaRPr lang="en-IN" b="1" dirty="0"/>
          </a:p>
        </p:txBody>
      </p:sp>
      <p:pic>
        <p:nvPicPr>
          <p:cNvPr id="8" name="Picture 7">
            <a:extLst>
              <a:ext uri="{FF2B5EF4-FFF2-40B4-BE49-F238E27FC236}">
                <a16:creationId xmlns:a16="http://schemas.microsoft.com/office/drawing/2014/main" id="{520D65BC-F143-4CBB-23DD-F3FAD4397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0431" y="3814417"/>
            <a:ext cx="5873750" cy="1143000"/>
          </a:xfrm>
          <a:prstGeom prst="rect">
            <a:avLst/>
          </a:prstGeom>
        </p:spPr>
      </p:pic>
    </p:spTree>
    <p:extLst>
      <p:ext uri="{BB962C8B-B14F-4D97-AF65-F5344CB8AC3E}">
        <p14:creationId xmlns:p14="http://schemas.microsoft.com/office/powerpoint/2010/main" val="532080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Testing /Performance Evaluation / Results</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2CDF707B-94FE-F18B-F474-DCC4DAAA8712}"/>
              </a:ext>
            </a:extLst>
          </p:cNvPr>
          <p:cNvSpPr>
            <a:spLocks noGrp="1"/>
          </p:cNvSpPr>
          <p:nvPr>
            <p:ph type="dt" sz="half" idx="10"/>
          </p:nvPr>
        </p:nvSpPr>
        <p:spPr/>
        <p:txBody>
          <a:bodyPr/>
          <a:lstStyle/>
          <a:p>
            <a:fld id="{252D9298-3902-4BDE-9AB6-912652AA16B2}" type="datetime1">
              <a:rPr lang="en-IN" smtClean="0"/>
              <a:t>09-04-2023</a:t>
            </a:fld>
            <a:endParaRPr lang="en-IN"/>
          </a:p>
        </p:txBody>
      </p:sp>
      <p:sp>
        <p:nvSpPr>
          <p:cNvPr id="5" name="Slide Number Placeholder 4">
            <a:extLst>
              <a:ext uri="{FF2B5EF4-FFF2-40B4-BE49-F238E27FC236}">
                <a16:creationId xmlns:a16="http://schemas.microsoft.com/office/drawing/2014/main" id="{0C193825-7EA1-3874-5BC1-CAFD6A778198}"/>
              </a:ext>
            </a:extLst>
          </p:cNvPr>
          <p:cNvSpPr>
            <a:spLocks noGrp="1"/>
          </p:cNvSpPr>
          <p:nvPr>
            <p:ph type="sldNum" sz="quarter" idx="12"/>
          </p:nvPr>
        </p:nvSpPr>
        <p:spPr/>
        <p:txBody>
          <a:bodyPr/>
          <a:lstStyle/>
          <a:p>
            <a:fld id="{9D3FF152-60F5-4862-82F9-1190556AA56F}" type="slidenum">
              <a:rPr lang="en-IN" smtClean="0"/>
              <a:t>18</a:t>
            </a:fld>
            <a:endParaRPr lang="en-IN"/>
          </a:p>
        </p:txBody>
      </p:sp>
      <p:sp>
        <p:nvSpPr>
          <p:cNvPr id="9" name="TextBox 8">
            <a:extLst>
              <a:ext uri="{FF2B5EF4-FFF2-40B4-BE49-F238E27FC236}">
                <a16:creationId xmlns:a16="http://schemas.microsoft.com/office/drawing/2014/main" id="{74C00D52-202F-766E-C235-E6E769D6E63E}"/>
              </a:ext>
            </a:extLst>
          </p:cNvPr>
          <p:cNvSpPr txBox="1"/>
          <p:nvPr/>
        </p:nvSpPr>
        <p:spPr>
          <a:xfrm>
            <a:off x="628650" y="1003551"/>
            <a:ext cx="4572000" cy="736099"/>
          </a:xfrm>
          <a:prstGeom prst="rect">
            <a:avLst/>
          </a:prstGeom>
          <a:noFill/>
        </p:spPr>
        <p:txBody>
          <a:bodyPr wrap="square">
            <a:spAutoFit/>
          </a:bodyPr>
          <a:lstStyle/>
          <a:p>
            <a:pPr marL="74295"/>
            <a:r>
              <a:rPr lang="en-US" sz="1800" b="1" dirty="0">
                <a:effectLst/>
                <a:latin typeface="Times New Roman" panose="02020603050405020304" pitchFamily="18" charset="0"/>
                <a:ea typeface="Times New Roman" panose="02020603050405020304" pitchFamily="18" charset="0"/>
              </a:rPr>
              <a:t>TEST</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REPORT</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a:t>
            </a:r>
            <a:r>
              <a:rPr lang="en-US" sz="1800" b="1" spc="-5" dirty="0">
                <a:effectLst/>
                <a:latin typeface="Times New Roman" panose="02020603050405020304" pitchFamily="18" charset="0"/>
                <a:ea typeface="Times New Roman" panose="02020603050405020304" pitchFamily="18" charset="0"/>
              </a:rPr>
              <a:t> </a:t>
            </a:r>
            <a:r>
              <a:rPr lang="en-US" sz="1800" b="0" dirty="0">
                <a:effectLst/>
                <a:latin typeface="Times New Roman" panose="02020603050405020304" pitchFamily="18" charset="0"/>
                <a:ea typeface="Times New Roman" panose="02020603050405020304" pitchFamily="18" charset="0"/>
              </a:rPr>
              <a:t>01</a:t>
            </a:r>
            <a:endParaRPr lang="en-IN" sz="1800" b="1" dirty="0">
              <a:effectLst/>
              <a:latin typeface="Times New Roman" panose="02020603050405020304" pitchFamily="18" charset="0"/>
              <a:ea typeface="Times New Roman" panose="02020603050405020304" pitchFamily="18" charset="0"/>
            </a:endParaRPr>
          </a:p>
          <a:p>
            <a:pPr marL="74295">
              <a:spcBef>
                <a:spcPts val="700"/>
              </a:spcBef>
              <a:spcAft>
                <a:spcPts val="0"/>
              </a:spcAft>
              <a:tabLst>
                <a:tab pos="1196975" algn="l"/>
              </a:tabLst>
            </a:pPr>
            <a:r>
              <a:rPr lang="en-US" sz="1800" b="1" dirty="0">
                <a:effectLst/>
                <a:latin typeface="Times New Roman" panose="02020603050405020304" pitchFamily="18" charset="0"/>
                <a:ea typeface="Times New Roman" panose="02020603050405020304" pitchFamily="18" charset="0"/>
              </a:rPr>
              <a:t>USE</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CASE	:</a:t>
            </a:r>
            <a:r>
              <a:rPr lang="en-US" sz="1800" b="1"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Upload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Input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Video</a:t>
            </a:r>
            <a:endParaRPr lang="en-IN" sz="1600" dirty="0">
              <a:effectLst/>
              <a:latin typeface="Times New Roman" panose="02020603050405020304" pitchFamily="18" charset="0"/>
              <a:ea typeface="Times New Roman" panose="02020603050405020304" pitchFamily="18" charset="0"/>
            </a:endParaRPr>
          </a:p>
        </p:txBody>
      </p:sp>
      <p:graphicFrame>
        <p:nvGraphicFramePr>
          <p:cNvPr id="10" name="Table 9">
            <a:extLst>
              <a:ext uri="{FF2B5EF4-FFF2-40B4-BE49-F238E27FC236}">
                <a16:creationId xmlns:a16="http://schemas.microsoft.com/office/drawing/2014/main" id="{FDEED216-A416-B5E0-3359-DE8A70F8C05E}"/>
              </a:ext>
            </a:extLst>
          </p:cNvPr>
          <p:cNvGraphicFramePr>
            <a:graphicFrameLocks noGrp="1"/>
          </p:cNvGraphicFramePr>
          <p:nvPr>
            <p:extLst>
              <p:ext uri="{D42A27DB-BD31-4B8C-83A1-F6EECF244321}">
                <p14:modId xmlns:p14="http://schemas.microsoft.com/office/powerpoint/2010/main" val="332351389"/>
              </p:ext>
            </p:extLst>
          </p:nvPr>
        </p:nvGraphicFramePr>
        <p:xfrm>
          <a:off x="914400" y="2046952"/>
          <a:ext cx="7315199" cy="3558542"/>
        </p:xfrm>
        <a:graphic>
          <a:graphicData uri="http://schemas.openxmlformats.org/drawingml/2006/table">
            <a:tbl>
              <a:tblPr firstRow="1" firstCol="1" lastRow="1" lastCol="1" bandRow="1" bandCol="1">
                <a:tableStyleId>{5C22544A-7EE6-4342-B048-85BDC9FD1C3A}</a:tableStyleId>
              </a:tblPr>
              <a:tblGrid>
                <a:gridCol w="789224">
                  <a:extLst>
                    <a:ext uri="{9D8B030D-6E8A-4147-A177-3AD203B41FA5}">
                      <a16:colId xmlns:a16="http://schemas.microsoft.com/office/drawing/2014/main" val="3458228016"/>
                    </a:ext>
                  </a:extLst>
                </a:gridCol>
                <a:gridCol w="2135133">
                  <a:extLst>
                    <a:ext uri="{9D8B030D-6E8A-4147-A177-3AD203B41FA5}">
                      <a16:colId xmlns:a16="http://schemas.microsoft.com/office/drawing/2014/main" val="4260579300"/>
                    </a:ext>
                  </a:extLst>
                </a:gridCol>
                <a:gridCol w="1464136">
                  <a:extLst>
                    <a:ext uri="{9D8B030D-6E8A-4147-A177-3AD203B41FA5}">
                      <a16:colId xmlns:a16="http://schemas.microsoft.com/office/drawing/2014/main" val="4243586593"/>
                    </a:ext>
                  </a:extLst>
                </a:gridCol>
                <a:gridCol w="1462570">
                  <a:extLst>
                    <a:ext uri="{9D8B030D-6E8A-4147-A177-3AD203B41FA5}">
                      <a16:colId xmlns:a16="http://schemas.microsoft.com/office/drawing/2014/main" val="136507028"/>
                    </a:ext>
                  </a:extLst>
                </a:gridCol>
                <a:gridCol w="1464136">
                  <a:extLst>
                    <a:ext uri="{9D8B030D-6E8A-4147-A177-3AD203B41FA5}">
                      <a16:colId xmlns:a16="http://schemas.microsoft.com/office/drawing/2014/main" val="1755257430"/>
                    </a:ext>
                  </a:extLst>
                </a:gridCol>
              </a:tblGrid>
              <a:tr h="1199703">
                <a:tc>
                  <a:txBody>
                    <a:bodyPr/>
                    <a:lstStyle/>
                    <a:p>
                      <a:pPr marL="78740" marR="146685" indent="-635" algn="ctr">
                        <a:lnSpc>
                          <a:spcPct val="150000"/>
                        </a:lnSpc>
                        <a:spcBef>
                          <a:spcPts val="1050"/>
                        </a:spcBef>
                        <a:spcAft>
                          <a:spcPts val="0"/>
                        </a:spcAft>
                      </a:pPr>
                      <a:r>
                        <a:rPr lang="en-US" sz="1200">
                          <a:effectLst/>
                        </a:rPr>
                        <a:t>TEST</a:t>
                      </a:r>
                      <a:r>
                        <a:rPr lang="en-US" sz="1200" spc="-285">
                          <a:effectLst/>
                        </a:rPr>
                        <a:t> </a:t>
                      </a:r>
                      <a:r>
                        <a:rPr lang="en-US" sz="1200">
                          <a:effectLst/>
                        </a:rPr>
                        <a:t>CASE</a:t>
                      </a:r>
                      <a:r>
                        <a:rPr lang="en-US" sz="1200" spc="-290">
                          <a:effectLst/>
                        </a:rPr>
                        <a:t> </a:t>
                      </a:r>
                      <a:r>
                        <a:rPr lang="en-US" sz="1200">
                          <a:effectLst/>
                        </a:rPr>
                        <a:t>ID</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10"/>
                        </a:spcBef>
                      </a:pPr>
                      <a:r>
                        <a:rPr lang="en-US" sz="1800">
                          <a:effectLst/>
                        </a:rPr>
                        <a:t> </a:t>
                      </a:r>
                      <a:endParaRPr lang="en-IN" sz="1100">
                        <a:effectLst/>
                      </a:endParaRPr>
                    </a:p>
                    <a:p>
                      <a:pPr marL="336550" marR="330200" indent="-64135">
                        <a:lnSpc>
                          <a:spcPct val="150000"/>
                        </a:lnSpc>
                        <a:spcAft>
                          <a:spcPts val="0"/>
                        </a:spcAft>
                      </a:pPr>
                      <a:r>
                        <a:rPr lang="en-US" sz="1200">
                          <a:effectLst/>
                        </a:rPr>
                        <a:t>ACTION TO BE</a:t>
                      </a:r>
                      <a:r>
                        <a:rPr lang="en-US" sz="1200" spc="-285">
                          <a:effectLst/>
                        </a:rPr>
                        <a:t> </a:t>
                      </a:r>
                      <a:r>
                        <a:rPr lang="en-US" sz="1200">
                          <a:effectLst/>
                        </a:rPr>
                        <a:t>PERFORMED</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10"/>
                        </a:spcBef>
                      </a:pPr>
                      <a:r>
                        <a:rPr lang="en-US" sz="1800">
                          <a:effectLst/>
                        </a:rPr>
                        <a:t> </a:t>
                      </a:r>
                      <a:endParaRPr lang="en-IN" sz="1100">
                        <a:effectLst/>
                      </a:endParaRPr>
                    </a:p>
                    <a:p>
                      <a:pPr marL="249555" marR="198755" indent="-109855">
                        <a:lnSpc>
                          <a:spcPct val="150000"/>
                        </a:lnSpc>
                        <a:spcAft>
                          <a:spcPts val="0"/>
                        </a:spcAft>
                      </a:pPr>
                      <a:r>
                        <a:rPr lang="en-US" sz="1200">
                          <a:effectLst/>
                        </a:rPr>
                        <a:t>EXPECTED</a:t>
                      </a:r>
                      <a:r>
                        <a:rPr lang="en-US" sz="1200" spc="-285">
                          <a:effectLst/>
                        </a:rPr>
                        <a:t> </a:t>
                      </a:r>
                      <a:r>
                        <a:rPr lang="en-US" sz="1200">
                          <a:effectLst/>
                        </a:rPr>
                        <a:t>RESULT</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10"/>
                        </a:spcBef>
                      </a:pPr>
                      <a:r>
                        <a:rPr lang="en-US" sz="1800">
                          <a:effectLst/>
                        </a:rPr>
                        <a:t> </a:t>
                      </a:r>
                      <a:endParaRPr lang="en-IN" sz="1100">
                        <a:effectLst/>
                      </a:endParaRPr>
                    </a:p>
                    <a:p>
                      <a:pPr marL="249555" marR="290830" indent="-17145">
                        <a:lnSpc>
                          <a:spcPct val="150000"/>
                        </a:lnSpc>
                        <a:spcAft>
                          <a:spcPts val="0"/>
                        </a:spcAft>
                      </a:pPr>
                      <a:r>
                        <a:rPr lang="en-US" sz="1200">
                          <a:effectLst/>
                        </a:rPr>
                        <a:t>ACTUAL RESULT</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300">
                          <a:effectLst/>
                        </a:rPr>
                        <a:t> </a:t>
                      </a:r>
                      <a:endParaRPr lang="en-IN" sz="1100">
                        <a:effectLst/>
                      </a:endParaRPr>
                    </a:p>
                    <a:p>
                      <a:pPr>
                        <a:spcBef>
                          <a:spcPts val="10"/>
                        </a:spcBef>
                      </a:pPr>
                      <a:r>
                        <a:rPr lang="en-US" sz="1400">
                          <a:effectLst/>
                        </a:rPr>
                        <a:t> </a:t>
                      </a:r>
                      <a:endParaRPr lang="en-IN" sz="1100">
                        <a:effectLst/>
                      </a:endParaRPr>
                    </a:p>
                    <a:p>
                      <a:pPr marL="153670" marR="222250" algn="ctr">
                        <a:spcAft>
                          <a:spcPts val="0"/>
                        </a:spcAft>
                      </a:pPr>
                      <a:r>
                        <a:rPr lang="en-US" sz="1200">
                          <a:effectLst/>
                        </a:rPr>
                        <a:t>PASS/FAIL</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827571443"/>
                  </a:ext>
                </a:extLst>
              </a:tr>
              <a:tr h="1144771">
                <a:tc>
                  <a:txBody>
                    <a:bodyPr/>
                    <a:lstStyle/>
                    <a:p>
                      <a:r>
                        <a:rPr lang="en-US" sz="1300">
                          <a:effectLst/>
                        </a:rPr>
                        <a:t> </a:t>
                      </a:r>
                      <a:endParaRPr lang="en-IN" sz="1100">
                        <a:effectLst/>
                      </a:endParaRPr>
                    </a:p>
                    <a:p>
                      <a:pPr>
                        <a:spcBef>
                          <a:spcPts val="35"/>
                        </a:spcBef>
                      </a:pPr>
                      <a:r>
                        <a:rPr lang="en-US" sz="1000">
                          <a:effectLst/>
                        </a:rPr>
                        <a:t> </a:t>
                      </a:r>
                      <a:endParaRPr lang="en-IN" sz="1100">
                        <a:effectLst/>
                      </a:endParaRPr>
                    </a:p>
                    <a:p>
                      <a:pPr marL="243205"/>
                      <a:r>
                        <a:rPr lang="en-US" sz="1200">
                          <a:effectLst/>
                        </a:rPr>
                        <a:t>1</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40"/>
                        </a:spcBef>
                      </a:pPr>
                      <a:r>
                        <a:rPr lang="en-US" sz="1400">
                          <a:effectLst/>
                        </a:rPr>
                        <a:t> </a:t>
                      </a:r>
                      <a:endParaRPr lang="en-IN" sz="1100">
                        <a:effectLst/>
                      </a:endParaRPr>
                    </a:p>
                    <a:p>
                      <a:pPr marL="106045" marR="173990" indent="179705">
                        <a:lnSpc>
                          <a:spcPct val="150000"/>
                        </a:lnSpc>
                        <a:spcAft>
                          <a:spcPts val="0"/>
                        </a:spcAft>
                      </a:pPr>
                      <a:r>
                        <a:rPr lang="en-US" sz="1200">
                          <a:effectLst/>
                        </a:rPr>
                        <a:t>Upload the Video</a:t>
                      </a:r>
                      <a:r>
                        <a:rPr lang="en-US" sz="1200" spc="5">
                          <a:effectLst/>
                        </a:rPr>
                        <a:t> </a:t>
                      </a:r>
                      <a:r>
                        <a:rPr lang="en-US" sz="1200">
                          <a:effectLst/>
                        </a:rPr>
                        <a:t>frames</a:t>
                      </a:r>
                      <a:r>
                        <a:rPr lang="en-US" sz="1200" spc="-25">
                          <a:effectLst/>
                        </a:rPr>
                        <a:t> </a:t>
                      </a:r>
                      <a:r>
                        <a:rPr lang="en-US" sz="1200">
                          <a:effectLst/>
                        </a:rPr>
                        <a:t>of</a:t>
                      </a:r>
                      <a:r>
                        <a:rPr lang="en-US" sz="1200" spc="-25">
                          <a:effectLst/>
                        </a:rPr>
                        <a:t> </a:t>
                      </a:r>
                      <a:r>
                        <a:rPr lang="en-US" sz="1200">
                          <a:effectLst/>
                        </a:rPr>
                        <a:t>.mp4</a:t>
                      </a:r>
                      <a:r>
                        <a:rPr lang="en-US" sz="1200" spc="-15">
                          <a:effectLst/>
                        </a:rPr>
                        <a:t> </a:t>
                      </a:r>
                      <a:r>
                        <a:rPr lang="en-US" sz="1200">
                          <a:effectLst/>
                        </a:rPr>
                        <a:t>as</a:t>
                      </a:r>
                      <a:r>
                        <a:rPr lang="en-US" sz="1200" spc="-20">
                          <a:effectLst/>
                        </a:rPr>
                        <a:t> </a:t>
                      </a:r>
                      <a:r>
                        <a:rPr lang="en-US" sz="1200">
                          <a:effectLst/>
                        </a:rPr>
                        <a:t>input</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300">
                          <a:effectLst/>
                        </a:rPr>
                        <a:t> </a:t>
                      </a:r>
                      <a:endParaRPr lang="en-IN" sz="1100">
                        <a:effectLst/>
                      </a:endParaRPr>
                    </a:p>
                    <a:p>
                      <a:pPr>
                        <a:spcBef>
                          <a:spcPts val="35"/>
                        </a:spcBef>
                      </a:pPr>
                      <a:r>
                        <a:rPr lang="en-US" sz="1000">
                          <a:effectLst/>
                        </a:rPr>
                        <a:t> </a:t>
                      </a:r>
                      <a:endParaRPr lang="en-IN" sz="1100">
                        <a:effectLst/>
                      </a:endParaRPr>
                    </a:p>
                    <a:p>
                      <a:pPr marL="258445"/>
                      <a:r>
                        <a:rPr lang="en-US" sz="1200">
                          <a:effectLst/>
                        </a:rPr>
                        <a:t>Uploaded</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300">
                          <a:effectLst/>
                        </a:rPr>
                        <a:t> </a:t>
                      </a:r>
                      <a:endParaRPr lang="en-IN" sz="1100">
                        <a:effectLst/>
                      </a:endParaRPr>
                    </a:p>
                    <a:p>
                      <a:pPr>
                        <a:spcBef>
                          <a:spcPts val="35"/>
                        </a:spcBef>
                      </a:pPr>
                      <a:r>
                        <a:rPr lang="en-US" sz="1000">
                          <a:effectLst/>
                        </a:rPr>
                        <a:t> </a:t>
                      </a:r>
                      <a:endParaRPr lang="en-IN" sz="1100">
                        <a:effectLst/>
                      </a:endParaRPr>
                    </a:p>
                    <a:p>
                      <a:pPr marL="95885" marR="165100" algn="ctr">
                        <a:spcAft>
                          <a:spcPts val="0"/>
                        </a:spcAft>
                      </a:pPr>
                      <a:r>
                        <a:rPr lang="en-US" sz="1200">
                          <a:effectLst/>
                        </a:rPr>
                        <a:t>Uploaded</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300" dirty="0">
                          <a:effectLst/>
                        </a:rPr>
                        <a:t> </a:t>
                      </a:r>
                      <a:endParaRPr lang="en-IN" sz="1100" dirty="0">
                        <a:effectLst/>
                      </a:endParaRPr>
                    </a:p>
                    <a:p>
                      <a:pPr>
                        <a:spcBef>
                          <a:spcPts val="35"/>
                        </a:spcBef>
                      </a:pPr>
                      <a:r>
                        <a:rPr lang="en-US" sz="1000" dirty="0">
                          <a:effectLst/>
                        </a:rPr>
                        <a:t> </a:t>
                      </a:r>
                      <a:endParaRPr lang="en-IN" sz="1100" dirty="0">
                        <a:effectLst/>
                      </a:endParaRPr>
                    </a:p>
                    <a:p>
                      <a:pPr marL="153670" marR="221615" algn="ctr">
                        <a:spcAft>
                          <a:spcPts val="0"/>
                        </a:spcAft>
                      </a:pPr>
                      <a:r>
                        <a:rPr lang="en-US" sz="1200" b="0" dirty="0">
                          <a:ln>
                            <a:solidFill>
                              <a:sysClr val="windowText" lastClr="000000"/>
                            </a:solidFill>
                          </a:ln>
                          <a:solidFill>
                            <a:schemeClr val="tx1"/>
                          </a:solidFill>
                          <a:effectLst/>
                        </a:rPr>
                        <a:t>Pass</a:t>
                      </a:r>
                      <a:endParaRPr lang="en-IN" sz="1100" b="0" dirty="0">
                        <a:ln>
                          <a:solidFill>
                            <a:sysClr val="windowText" lastClr="000000"/>
                          </a:solid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solidFill>
                      <a:schemeClr val="accent1">
                        <a:lumMod val="20000"/>
                        <a:lumOff val="80000"/>
                      </a:schemeClr>
                    </a:solidFill>
                  </a:tcPr>
                </a:tc>
                <a:extLst>
                  <a:ext uri="{0D108BD9-81ED-4DB2-BD59-A6C34878D82A}">
                    <a16:rowId xmlns:a16="http://schemas.microsoft.com/office/drawing/2014/main" val="3555429218"/>
                  </a:ext>
                </a:extLst>
              </a:tr>
              <a:tr h="1214068">
                <a:tc>
                  <a:txBody>
                    <a:bodyPr/>
                    <a:lstStyle/>
                    <a:p>
                      <a:r>
                        <a:rPr lang="en-US" sz="1300">
                          <a:effectLst/>
                        </a:rPr>
                        <a:t> </a:t>
                      </a:r>
                      <a:endParaRPr lang="en-IN" sz="1100">
                        <a:effectLst/>
                      </a:endParaRPr>
                    </a:p>
                    <a:p>
                      <a:r>
                        <a:rPr lang="en-US" sz="1400">
                          <a:effectLst/>
                        </a:rPr>
                        <a:t> </a:t>
                      </a:r>
                      <a:endParaRPr lang="en-IN" sz="1100">
                        <a:effectLst/>
                      </a:endParaRPr>
                    </a:p>
                    <a:p>
                      <a:pPr marL="243205"/>
                      <a:r>
                        <a:rPr lang="en-US" sz="1200">
                          <a:effectLst/>
                        </a:rPr>
                        <a:t>2</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800">
                          <a:effectLst/>
                        </a:rPr>
                        <a:t> </a:t>
                      </a:r>
                      <a:endParaRPr lang="en-IN" sz="1100">
                        <a:effectLst/>
                      </a:endParaRPr>
                    </a:p>
                    <a:p>
                      <a:pPr marL="148590" marR="215900" indent="137160">
                        <a:lnSpc>
                          <a:spcPct val="150000"/>
                        </a:lnSpc>
                        <a:spcAft>
                          <a:spcPts val="0"/>
                        </a:spcAft>
                      </a:pPr>
                      <a:r>
                        <a:rPr lang="en-US" sz="1200">
                          <a:effectLst/>
                        </a:rPr>
                        <a:t>Upload the Video</a:t>
                      </a:r>
                      <a:r>
                        <a:rPr lang="en-US" sz="1200" spc="5">
                          <a:effectLst/>
                        </a:rPr>
                        <a:t> </a:t>
                      </a:r>
                      <a:r>
                        <a:rPr lang="en-US" sz="1200">
                          <a:effectLst/>
                        </a:rPr>
                        <a:t>frames</a:t>
                      </a:r>
                      <a:r>
                        <a:rPr lang="en-US" sz="1200" spc="-25">
                          <a:effectLst/>
                        </a:rPr>
                        <a:t> </a:t>
                      </a:r>
                      <a:r>
                        <a:rPr lang="en-US" sz="1200">
                          <a:effectLst/>
                        </a:rPr>
                        <a:t>of</a:t>
                      </a:r>
                      <a:r>
                        <a:rPr lang="en-US" sz="1200" spc="-20">
                          <a:effectLst/>
                        </a:rPr>
                        <a:t> </a:t>
                      </a:r>
                      <a:r>
                        <a:rPr lang="en-US" sz="1200">
                          <a:effectLst/>
                        </a:rPr>
                        <a:t>.avi</a:t>
                      </a:r>
                      <a:r>
                        <a:rPr lang="en-US" sz="1200" spc="-20">
                          <a:effectLst/>
                        </a:rPr>
                        <a:t> </a:t>
                      </a:r>
                      <a:r>
                        <a:rPr lang="en-US" sz="1200">
                          <a:effectLst/>
                        </a:rPr>
                        <a:t>as</a:t>
                      </a:r>
                      <a:r>
                        <a:rPr lang="en-US" sz="1200" spc="-20">
                          <a:effectLst/>
                        </a:rPr>
                        <a:t> </a:t>
                      </a:r>
                      <a:r>
                        <a:rPr lang="en-US" sz="1200">
                          <a:effectLst/>
                        </a:rPr>
                        <a:t>input</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151130" marR="222250" algn="ctr">
                        <a:lnSpc>
                          <a:spcPct val="150000"/>
                        </a:lnSpc>
                        <a:spcAft>
                          <a:spcPts val="0"/>
                        </a:spcAft>
                      </a:pPr>
                      <a:r>
                        <a:rPr lang="en-US" sz="1200">
                          <a:effectLst/>
                        </a:rPr>
                        <a:t>File format</a:t>
                      </a:r>
                      <a:r>
                        <a:rPr lang="en-US" sz="1200" spc="5">
                          <a:effectLst/>
                        </a:rPr>
                        <a:t> </a:t>
                      </a:r>
                      <a:r>
                        <a:rPr lang="en-US" sz="1200">
                          <a:effectLst/>
                        </a:rPr>
                        <a:t>must be</a:t>
                      </a:r>
                      <a:r>
                        <a:rPr lang="en-US" sz="1200" spc="5">
                          <a:effectLst/>
                        </a:rPr>
                        <a:t> </a:t>
                      </a:r>
                      <a:r>
                        <a:rPr lang="en-US" sz="1200">
                          <a:effectLst/>
                        </a:rPr>
                        <a:t>changed</a:t>
                      </a:r>
                      <a:r>
                        <a:rPr lang="en-US" sz="1200" spc="-70">
                          <a:effectLst/>
                        </a:rPr>
                        <a:t> </a:t>
                      </a:r>
                      <a:r>
                        <a:rPr lang="en-US" sz="1200">
                          <a:effectLst/>
                        </a:rPr>
                        <a:t>and</a:t>
                      </a:r>
                      <a:endParaRPr lang="en-IN" sz="1100">
                        <a:effectLst/>
                      </a:endParaRPr>
                    </a:p>
                    <a:p>
                      <a:pPr marL="151765" marR="222250" algn="ctr">
                        <a:spcBef>
                          <a:spcPts val="5"/>
                        </a:spcBef>
                        <a:spcAft>
                          <a:spcPts val="0"/>
                        </a:spcAft>
                      </a:pPr>
                      <a:r>
                        <a:rPr lang="en-US" sz="1200">
                          <a:effectLst/>
                        </a:rPr>
                        <a:t>uploaded</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300">
                          <a:effectLst/>
                        </a:rPr>
                        <a:t> </a:t>
                      </a:r>
                      <a:endParaRPr lang="en-IN" sz="1100">
                        <a:effectLst/>
                      </a:endParaRPr>
                    </a:p>
                    <a:p>
                      <a:r>
                        <a:rPr lang="en-US" sz="1400">
                          <a:effectLst/>
                        </a:rPr>
                        <a:t> </a:t>
                      </a:r>
                      <a:endParaRPr lang="en-IN" sz="1100">
                        <a:effectLst/>
                      </a:endParaRPr>
                    </a:p>
                    <a:p>
                      <a:pPr marL="95885" marR="165100" algn="ctr">
                        <a:spcAft>
                          <a:spcPts val="0"/>
                        </a:spcAft>
                      </a:pPr>
                      <a:r>
                        <a:rPr lang="en-US" sz="1200">
                          <a:effectLst/>
                        </a:rPr>
                        <a:t>Supported</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300" dirty="0">
                          <a:effectLst/>
                        </a:rPr>
                        <a:t> </a:t>
                      </a:r>
                      <a:endParaRPr lang="en-IN" sz="1100" dirty="0">
                        <a:effectLst/>
                      </a:endParaRPr>
                    </a:p>
                    <a:p>
                      <a:r>
                        <a:rPr lang="en-US" sz="1400" dirty="0">
                          <a:effectLst/>
                        </a:rPr>
                        <a:t> </a:t>
                      </a:r>
                      <a:endParaRPr lang="en-IN" sz="1100" dirty="0">
                        <a:effectLst/>
                      </a:endParaRPr>
                    </a:p>
                    <a:p>
                      <a:pPr marL="152400" marR="222250" algn="ctr">
                        <a:spcAft>
                          <a:spcPts val="0"/>
                        </a:spcAft>
                      </a:pPr>
                      <a:r>
                        <a:rPr lang="en-US" sz="1200" dirty="0">
                          <a:effectLst/>
                        </a:rPr>
                        <a:t>Pass</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69932420"/>
                  </a:ext>
                </a:extLst>
              </a:tr>
            </a:tbl>
          </a:graphicData>
        </a:graphic>
      </p:graphicFrame>
    </p:spTree>
    <p:extLst>
      <p:ext uri="{BB962C8B-B14F-4D97-AF65-F5344CB8AC3E}">
        <p14:creationId xmlns:p14="http://schemas.microsoft.com/office/powerpoint/2010/main" val="3576434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Testing /Performance Evaluation / Results</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2CDF707B-94FE-F18B-F474-DCC4DAAA8712}"/>
              </a:ext>
            </a:extLst>
          </p:cNvPr>
          <p:cNvSpPr>
            <a:spLocks noGrp="1"/>
          </p:cNvSpPr>
          <p:nvPr>
            <p:ph type="dt" sz="half" idx="10"/>
          </p:nvPr>
        </p:nvSpPr>
        <p:spPr/>
        <p:txBody>
          <a:bodyPr/>
          <a:lstStyle/>
          <a:p>
            <a:fld id="{252D9298-3902-4BDE-9AB6-912652AA16B2}" type="datetime1">
              <a:rPr lang="en-IN" smtClean="0"/>
              <a:t>09-04-2023</a:t>
            </a:fld>
            <a:endParaRPr lang="en-IN"/>
          </a:p>
        </p:txBody>
      </p:sp>
      <p:sp>
        <p:nvSpPr>
          <p:cNvPr id="5" name="Slide Number Placeholder 4">
            <a:extLst>
              <a:ext uri="{FF2B5EF4-FFF2-40B4-BE49-F238E27FC236}">
                <a16:creationId xmlns:a16="http://schemas.microsoft.com/office/drawing/2014/main" id="{0C193825-7EA1-3874-5BC1-CAFD6A778198}"/>
              </a:ext>
            </a:extLst>
          </p:cNvPr>
          <p:cNvSpPr>
            <a:spLocks noGrp="1"/>
          </p:cNvSpPr>
          <p:nvPr>
            <p:ph type="sldNum" sz="quarter" idx="12"/>
          </p:nvPr>
        </p:nvSpPr>
        <p:spPr/>
        <p:txBody>
          <a:bodyPr/>
          <a:lstStyle/>
          <a:p>
            <a:fld id="{9D3FF152-60F5-4862-82F9-1190556AA56F}" type="slidenum">
              <a:rPr lang="en-IN" smtClean="0"/>
              <a:t>19</a:t>
            </a:fld>
            <a:endParaRPr lang="en-IN"/>
          </a:p>
        </p:txBody>
      </p:sp>
      <p:sp>
        <p:nvSpPr>
          <p:cNvPr id="7" name="TextBox 6">
            <a:extLst>
              <a:ext uri="{FF2B5EF4-FFF2-40B4-BE49-F238E27FC236}">
                <a16:creationId xmlns:a16="http://schemas.microsoft.com/office/drawing/2014/main" id="{272AB7DC-A1D7-A79E-1F4A-9E6DBA91FF53}"/>
              </a:ext>
            </a:extLst>
          </p:cNvPr>
          <p:cNvSpPr txBox="1"/>
          <p:nvPr/>
        </p:nvSpPr>
        <p:spPr>
          <a:xfrm>
            <a:off x="818148" y="661306"/>
            <a:ext cx="4572000" cy="1169551"/>
          </a:xfrm>
          <a:prstGeom prst="rect">
            <a:avLst/>
          </a:prstGeom>
          <a:noFill/>
        </p:spPr>
        <p:txBody>
          <a:bodyPr wrap="square">
            <a:spAutoFit/>
          </a:bodyPr>
          <a:lstStyle/>
          <a:p>
            <a:pPr marL="63500">
              <a:spcBef>
                <a:spcPts val="300"/>
              </a:spcBef>
              <a:spcAft>
                <a:spcPts val="0"/>
              </a:spcAft>
            </a:pPr>
            <a:r>
              <a:rPr lang="en-US" sz="1800" b="1" dirty="0">
                <a:effectLst/>
                <a:latin typeface="Times New Roman" panose="02020603050405020304" pitchFamily="18" charset="0"/>
                <a:ea typeface="Times New Roman" panose="02020603050405020304" pitchFamily="18" charset="0"/>
              </a:rPr>
              <a:t>TEST</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REPORT</a:t>
            </a:r>
            <a:r>
              <a:rPr lang="en-US" sz="1800" b="1" spc="29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02</a:t>
            </a:r>
            <a:endParaRPr lang="en-IN" sz="1600" dirty="0">
              <a:effectLst/>
              <a:latin typeface="Times New Roman" panose="02020603050405020304" pitchFamily="18" charset="0"/>
              <a:ea typeface="Times New Roman" panose="02020603050405020304" pitchFamily="18" charset="0"/>
            </a:endParaRPr>
          </a:p>
          <a:p>
            <a:pPr>
              <a:spcBef>
                <a:spcPts val="5"/>
              </a:spcBef>
            </a:pPr>
            <a:r>
              <a:rPr lang="en-US" sz="16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63500">
              <a:tabLst>
                <a:tab pos="1224280" algn="l"/>
              </a:tabLst>
            </a:pPr>
            <a:r>
              <a:rPr lang="en-US" sz="1800" b="1" dirty="0">
                <a:effectLst/>
                <a:latin typeface="Times New Roman" panose="02020603050405020304" pitchFamily="18" charset="0"/>
                <a:ea typeface="Times New Roman" panose="02020603050405020304" pitchFamily="18" charset="0"/>
              </a:rPr>
              <a:t>USECASE	:</a:t>
            </a:r>
            <a:r>
              <a:rPr lang="en-US" sz="1800" b="1"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Search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Detect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Violence</a:t>
            </a:r>
            <a:r>
              <a:rPr lang="en-US" sz="1800" spc="-5"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Behaviour</a:t>
            </a:r>
            <a:endParaRPr lang="en-IN" sz="1600" dirty="0">
              <a:effectLst/>
              <a:latin typeface="Times New Roman" panose="02020603050405020304" pitchFamily="18" charset="0"/>
              <a:ea typeface="Times New Roman" panose="02020603050405020304" pitchFamily="18" charset="0"/>
            </a:endParaRPr>
          </a:p>
        </p:txBody>
      </p:sp>
      <p:graphicFrame>
        <p:nvGraphicFramePr>
          <p:cNvPr id="8" name="Table 7">
            <a:extLst>
              <a:ext uri="{FF2B5EF4-FFF2-40B4-BE49-F238E27FC236}">
                <a16:creationId xmlns:a16="http://schemas.microsoft.com/office/drawing/2014/main" id="{88A60CF6-EFEF-95CD-E876-A188C949E546}"/>
              </a:ext>
            </a:extLst>
          </p:cNvPr>
          <p:cNvGraphicFramePr>
            <a:graphicFrameLocks noGrp="1"/>
          </p:cNvGraphicFramePr>
          <p:nvPr>
            <p:extLst>
              <p:ext uri="{D42A27DB-BD31-4B8C-83A1-F6EECF244321}">
                <p14:modId xmlns:p14="http://schemas.microsoft.com/office/powerpoint/2010/main" val="1132255105"/>
              </p:ext>
            </p:extLst>
          </p:nvPr>
        </p:nvGraphicFramePr>
        <p:xfrm>
          <a:off x="818148" y="1830858"/>
          <a:ext cx="7697200" cy="4525493"/>
        </p:xfrm>
        <a:graphic>
          <a:graphicData uri="http://schemas.openxmlformats.org/drawingml/2006/table">
            <a:tbl>
              <a:tblPr firstRow="1" firstCol="1" lastRow="1" lastCol="1" bandRow="1" bandCol="1">
                <a:tableStyleId>{5C22544A-7EE6-4342-B048-85BDC9FD1C3A}</a:tableStyleId>
              </a:tblPr>
              <a:tblGrid>
                <a:gridCol w="830437">
                  <a:extLst>
                    <a:ext uri="{9D8B030D-6E8A-4147-A177-3AD203B41FA5}">
                      <a16:colId xmlns:a16="http://schemas.microsoft.com/office/drawing/2014/main" val="2190403016"/>
                    </a:ext>
                  </a:extLst>
                </a:gridCol>
                <a:gridCol w="2246630">
                  <a:extLst>
                    <a:ext uri="{9D8B030D-6E8A-4147-A177-3AD203B41FA5}">
                      <a16:colId xmlns:a16="http://schemas.microsoft.com/office/drawing/2014/main" val="847531873"/>
                    </a:ext>
                  </a:extLst>
                </a:gridCol>
                <a:gridCol w="1540594">
                  <a:extLst>
                    <a:ext uri="{9D8B030D-6E8A-4147-A177-3AD203B41FA5}">
                      <a16:colId xmlns:a16="http://schemas.microsoft.com/office/drawing/2014/main" val="3833091323"/>
                    </a:ext>
                  </a:extLst>
                </a:gridCol>
                <a:gridCol w="1538945">
                  <a:extLst>
                    <a:ext uri="{9D8B030D-6E8A-4147-A177-3AD203B41FA5}">
                      <a16:colId xmlns:a16="http://schemas.microsoft.com/office/drawing/2014/main" val="2404594983"/>
                    </a:ext>
                  </a:extLst>
                </a:gridCol>
                <a:gridCol w="1540594">
                  <a:extLst>
                    <a:ext uri="{9D8B030D-6E8A-4147-A177-3AD203B41FA5}">
                      <a16:colId xmlns:a16="http://schemas.microsoft.com/office/drawing/2014/main" val="2014609548"/>
                    </a:ext>
                  </a:extLst>
                </a:gridCol>
              </a:tblGrid>
              <a:tr h="985351">
                <a:tc>
                  <a:txBody>
                    <a:bodyPr/>
                    <a:lstStyle/>
                    <a:p>
                      <a:pPr marL="78740" marR="146685" indent="-635" algn="ctr">
                        <a:lnSpc>
                          <a:spcPct val="150000"/>
                        </a:lnSpc>
                        <a:spcBef>
                          <a:spcPts val="1035"/>
                        </a:spcBef>
                        <a:spcAft>
                          <a:spcPts val="0"/>
                        </a:spcAft>
                      </a:pPr>
                      <a:r>
                        <a:rPr lang="en-US" sz="1100">
                          <a:effectLst/>
                        </a:rPr>
                        <a:t>TEST</a:t>
                      </a:r>
                      <a:r>
                        <a:rPr lang="en-US" sz="1100" spc="-285">
                          <a:effectLst/>
                        </a:rPr>
                        <a:t> </a:t>
                      </a:r>
                      <a:r>
                        <a:rPr lang="en-US" sz="1100">
                          <a:effectLst/>
                        </a:rPr>
                        <a:t>CASE</a:t>
                      </a:r>
                      <a:r>
                        <a:rPr lang="en-US" sz="1100" spc="-290">
                          <a:effectLst/>
                        </a:rPr>
                        <a:t> </a:t>
                      </a:r>
                      <a:r>
                        <a:rPr lang="en-US" sz="1100">
                          <a:effectLst/>
                        </a:rPr>
                        <a:t>ID</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10"/>
                        </a:spcBef>
                      </a:pPr>
                      <a:r>
                        <a:rPr lang="en-US" sz="1600">
                          <a:effectLst/>
                        </a:rPr>
                        <a:t> </a:t>
                      </a:r>
                      <a:endParaRPr lang="en-IN" sz="1000">
                        <a:effectLst/>
                      </a:endParaRPr>
                    </a:p>
                    <a:p>
                      <a:pPr marL="336550" marR="330200" indent="-64135">
                        <a:lnSpc>
                          <a:spcPct val="150000"/>
                        </a:lnSpc>
                        <a:spcAft>
                          <a:spcPts val="0"/>
                        </a:spcAft>
                      </a:pPr>
                      <a:r>
                        <a:rPr lang="en-US" sz="1100">
                          <a:effectLst/>
                        </a:rPr>
                        <a:t>ACTION TO BE</a:t>
                      </a:r>
                      <a:r>
                        <a:rPr lang="en-US" sz="1100" spc="-285">
                          <a:effectLst/>
                        </a:rPr>
                        <a:t> </a:t>
                      </a:r>
                      <a:r>
                        <a:rPr lang="en-US" sz="1100">
                          <a:effectLst/>
                        </a:rPr>
                        <a:t>PERFORMED</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10"/>
                        </a:spcBef>
                      </a:pPr>
                      <a:r>
                        <a:rPr lang="en-US" sz="1600">
                          <a:effectLst/>
                        </a:rPr>
                        <a:t> </a:t>
                      </a:r>
                      <a:endParaRPr lang="en-IN" sz="1000">
                        <a:effectLst/>
                      </a:endParaRPr>
                    </a:p>
                    <a:p>
                      <a:pPr marL="249555" marR="198755" indent="-109855">
                        <a:lnSpc>
                          <a:spcPct val="150000"/>
                        </a:lnSpc>
                        <a:spcAft>
                          <a:spcPts val="0"/>
                        </a:spcAft>
                      </a:pPr>
                      <a:r>
                        <a:rPr lang="en-US" sz="1100">
                          <a:effectLst/>
                        </a:rPr>
                        <a:t>EXPECTED</a:t>
                      </a:r>
                      <a:r>
                        <a:rPr lang="en-US" sz="1100" spc="-285">
                          <a:effectLst/>
                        </a:rPr>
                        <a:t> </a:t>
                      </a:r>
                      <a:r>
                        <a:rPr lang="en-US" sz="1100">
                          <a:effectLst/>
                        </a:rPr>
                        <a:t>RESULT</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10"/>
                        </a:spcBef>
                      </a:pPr>
                      <a:r>
                        <a:rPr lang="en-US" sz="1600" dirty="0">
                          <a:effectLst/>
                        </a:rPr>
                        <a:t> </a:t>
                      </a:r>
                      <a:endParaRPr lang="en-IN" sz="1000" dirty="0">
                        <a:effectLst/>
                      </a:endParaRPr>
                    </a:p>
                    <a:p>
                      <a:pPr marL="249555" marR="290830" indent="-17145">
                        <a:lnSpc>
                          <a:spcPct val="150000"/>
                        </a:lnSpc>
                        <a:spcAft>
                          <a:spcPts val="0"/>
                        </a:spcAft>
                      </a:pPr>
                      <a:r>
                        <a:rPr lang="en-US" sz="1100" dirty="0">
                          <a:effectLst/>
                        </a:rPr>
                        <a:t>ACTUAL RESULT</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200">
                          <a:effectLst/>
                        </a:rPr>
                        <a:t> </a:t>
                      </a:r>
                      <a:endParaRPr lang="en-IN" sz="1000">
                        <a:effectLst/>
                      </a:endParaRPr>
                    </a:p>
                    <a:p>
                      <a:pPr>
                        <a:spcBef>
                          <a:spcPts val="10"/>
                        </a:spcBef>
                      </a:pPr>
                      <a:r>
                        <a:rPr lang="en-US" sz="1300">
                          <a:effectLst/>
                        </a:rPr>
                        <a:t> </a:t>
                      </a:r>
                      <a:endParaRPr lang="en-IN" sz="1000">
                        <a:effectLst/>
                      </a:endParaRPr>
                    </a:p>
                    <a:p>
                      <a:pPr marL="153670" marR="222250" algn="ctr">
                        <a:spcAft>
                          <a:spcPts val="0"/>
                        </a:spcAft>
                      </a:pPr>
                      <a:r>
                        <a:rPr lang="en-US" sz="1100">
                          <a:effectLst/>
                        </a:rPr>
                        <a:t>PASS/FAIL</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791070214"/>
                  </a:ext>
                </a:extLst>
              </a:tr>
              <a:tr h="885629">
                <a:tc>
                  <a:txBody>
                    <a:bodyPr/>
                    <a:lstStyle/>
                    <a:p>
                      <a:r>
                        <a:rPr lang="en-US" sz="1200">
                          <a:effectLst/>
                        </a:rPr>
                        <a:t> </a:t>
                      </a:r>
                      <a:endParaRPr lang="en-IN" sz="1000">
                        <a:effectLst/>
                      </a:endParaRPr>
                    </a:p>
                    <a:p>
                      <a:pPr>
                        <a:spcBef>
                          <a:spcPts val="50"/>
                        </a:spcBef>
                      </a:pPr>
                      <a:r>
                        <a:rPr lang="en-US" sz="900">
                          <a:effectLst/>
                        </a:rPr>
                        <a:t> </a:t>
                      </a:r>
                      <a:endParaRPr lang="en-IN" sz="1000">
                        <a:effectLst/>
                      </a:endParaRPr>
                    </a:p>
                    <a:p>
                      <a:pPr marL="243205"/>
                      <a:r>
                        <a:rPr lang="en-US" sz="1100">
                          <a:effectLst/>
                        </a:rPr>
                        <a:t>1</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40"/>
                        </a:spcBef>
                      </a:pPr>
                      <a:r>
                        <a:rPr lang="en-US" sz="1300">
                          <a:effectLst/>
                        </a:rPr>
                        <a:t> </a:t>
                      </a:r>
                      <a:endParaRPr lang="en-IN" sz="1000">
                        <a:effectLst/>
                      </a:endParaRPr>
                    </a:p>
                    <a:p>
                      <a:pPr marL="168910" marR="238125" indent="54610">
                        <a:lnSpc>
                          <a:spcPct val="150000"/>
                        </a:lnSpc>
                        <a:spcAft>
                          <a:spcPts val="0"/>
                        </a:spcAft>
                      </a:pPr>
                      <a:r>
                        <a:rPr lang="en-US" sz="1100">
                          <a:effectLst/>
                        </a:rPr>
                        <a:t>Detect the Violence</a:t>
                      </a:r>
                      <a:r>
                        <a:rPr lang="en-US" sz="1100" spc="5">
                          <a:effectLst/>
                        </a:rPr>
                        <a:t> </a:t>
                      </a:r>
                      <a:r>
                        <a:rPr lang="en-US" sz="1100">
                          <a:effectLst/>
                        </a:rPr>
                        <a:t>Behavior</a:t>
                      </a:r>
                      <a:r>
                        <a:rPr lang="en-US" sz="1100" spc="-30">
                          <a:effectLst/>
                        </a:rPr>
                        <a:t> </a:t>
                      </a:r>
                      <a:r>
                        <a:rPr lang="en-US" sz="1100">
                          <a:effectLst/>
                        </a:rPr>
                        <a:t>in</a:t>
                      </a:r>
                      <a:r>
                        <a:rPr lang="en-US" sz="1100" spc="-30">
                          <a:effectLst/>
                        </a:rPr>
                        <a:t> </a:t>
                      </a:r>
                      <a:r>
                        <a:rPr lang="en-US" sz="1100">
                          <a:effectLst/>
                        </a:rPr>
                        <a:t>Day</a:t>
                      </a:r>
                      <a:r>
                        <a:rPr lang="en-US" sz="1100" spc="-25">
                          <a:effectLst/>
                        </a:rPr>
                        <a:t> </a:t>
                      </a:r>
                      <a:r>
                        <a:rPr lang="en-US" sz="1100">
                          <a:effectLst/>
                        </a:rPr>
                        <a:t>time</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40"/>
                        </a:spcBef>
                      </a:pPr>
                      <a:r>
                        <a:rPr lang="en-US" sz="1300">
                          <a:effectLst/>
                        </a:rPr>
                        <a:t> </a:t>
                      </a:r>
                      <a:endParaRPr lang="en-IN" sz="1000">
                        <a:effectLst/>
                      </a:endParaRPr>
                    </a:p>
                    <a:p>
                      <a:pPr marL="168910" marR="236220" indent="115570">
                        <a:lnSpc>
                          <a:spcPct val="150000"/>
                        </a:lnSpc>
                        <a:spcAft>
                          <a:spcPts val="0"/>
                        </a:spcAft>
                      </a:pPr>
                      <a:r>
                        <a:rPr lang="en-US" sz="1100">
                          <a:effectLst/>
                        </a:rPr>
                        <a:t>Detected</a:t>
                      </a:r>
                      <a:r>
                        <a:rPr lang="en-US" sz="1100" spc="5">
                          <a:effectLst/>
                        </a:rPr>
                        <a:t> </a:t>
                      </a:r>
                      <a:r>
                        <a:rPr lang="en-US" sz="1100" spc="-5">
                          <a:effectLst/>
                        </a:rPr>
                        <a:t>Successfully</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40"/>
                        </a:spcBef>
                      </a:pPr>
                      <a:r>
                        <a:rPr lang="en-US" sz="1300">
                          <a:effectLst/>
                        </a:rPr>
                        <a:t> </a:t>
                      </a:r>
                      <a:endParaRPr lang="en-IN" sz="1000">
                        <a:effectLst/>
                      </a:endParaRPr>
                    </a:p>
                    <a:p>
                      <a:pPr marL="168910" marR="234950" indent="115570">
                        <a:lnSpc>
                          <a:spcPct val="150000"/>
                        </a:lnSpc>
                        <a:spcAft>
                          <a:spcPts val="0"/>
                        </a:spcAft>
                      </a:pPr>
                      <a:r>
                        <a:rPr lang="en-US" sz="1100">
                          <a:effectLst/>
                        </a:rPr>
                        <a:t>Detected</a:t>
                      </a:r>
                      <a:r>
                        <a:rPr lang="en-US" sz="1100" spc="5">
                          <a:effectLst/>
                        </a:rPr>
                        <a:t> </a:t>
                      </a:r>
                      <a:r>
                        <a:rPr lang="en-US" sz="1100" spc="-5">
                          <a:effectLst/>
                        </a:rPr>
                        <a:t>Successfully</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200">
                          <a:effectLst/>
                        </a:rPr>
                        <a:t> </a:t>
                      </a:r>
                      <a:endParaRPr lang="en-IN" sz="1000">
                        <a:effectLst/>
                      </a:endParaRPr>
                    </a:p>
                    <a:p>
                      <a:pPr>
                        <a:spcBef>
                          <a:spcPts val="50"/>
                        </a:spcBef>
                      </a:pPr>
                      <a:r>
                        <a:rPr lang="en-US" sz="900">
                          <a:effectLst/>
                        </a:rPr>
                        <a:t> </a:t>
                      </a:r>
                      <a:endParaRPr lang="en-IN" sz="1000">
                        <a:effectLst/>
                      </a:endParaRPr>
                    </a:p>
                    <a:p>
                      <a:pPr marL="153670" marR="221615" algn="ctr">
                        <a:spcAft>
                          <a:spcPts val="0"/>
                        </a:spcAft>
                      </a:pPr>
                      <a:r>
                        <a:rPr lang="en-US" sz="1100">
                          <a:effectLst/>
                        </a:rPr>
                        <a:t>Pass</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188650871"/>
                  </a:ext>
                </a:extLst>
              </a:tr>
              <a:tr h="884442">
                <a:tc>
                  <a:txBody>
                    <a:bodyPr/>
                    <a:lstStyle/>
                    <a:p>
                      <a:r>
                        <a:rPr lang="en-US" sz="1200">
                          <a:effectLst/>
                        </a:rPr>
                        <a:t> </a:t>
                      </a:r>
                      <a:endParaRPr lang="en-IN" sz="1000">
                        <a:effectLst/>
                      </a:endParaRPr>
                    </a:p>
                    <a:p>
                      <a:pPr>
                        <a:spcBef>
                          <a:spcPts val="35"/>
                        </a:spcBef>
                      </a:pPr>
                      <a:r>
                        <a:rPr lang="en-US" sz="900">
                          <a:effectLst/>
                        </a:rPr>
                        <a:t> </a:t>
                      </a:r>
                      <a:endParaRPr lang="en-IN" sz="1000">
                        <a:effectLst/>
                      </a:endParaRPr>
                    </a:p>
                    <a:p>
                      <a:pPr marL="243205"/>
                      <a:r>
                        <a:rPr lang="en-US" sz="1100">
                          <a:effectLst/>
                        </a:rPr>
                        <a:t>2</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123190" marR="191135" algn="ctr">
                        <a:lnSpc>
                          <a:spcPct val="150000"/>
                        </a:lnSpc>
                        <a:spcBef>
                          <a:spcPts val="615"/>
                        </a:spcBef>
                        <a:spcAft>
                          <a:spcPts val="0"/>
                        </a:spcAft>
                      </a:pPr>
                      <a:r>
                        <a:rPr lang="en-US" sz="1100">
                          <a:effectLst/>
                        </a:rPr>
                        <a:t>Detect the Violence</a:t>
                      </a:r>
                      <a:r>
                        <a:rPr lang="en-US" sz="1100" spc="5">
                          <a:effectLst/>
                        </a:rPr>
                        <a:t> </a:t>
                      </a:r>
                      <a:r>
                        <a:rPr lang="en-US" sz="1100">
                          <a:effectLst/>
                        </a:rPr>
                        <a:t>Behavior in Night time</a:t>
                      </a:r>
                      <a:r>
                        <a:rPr lang="en-US" sz="1100" spc="-290">
                          <a:effectLst/>
                        </a:rPr>
                        <a:t> </a:t>
                      </a:r>
                      <a:r>
                        <a:rPr lang="en-US" sz="1100">
                          <a:effectLst/>
                        </a:rPr>
                        <a:t>with Light</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40"/>
                        </a:spcBef>
                      </a:pPr>
                      <a:r>
                        <a:rPr lang="en-US" sz="1300">
                          <a:effectLst/>
                        </a:rPr>
                        <a:t> </a:t>
                      </a:r>
                      <a:endParaRPr lang="en-IN" sz="1000">
                        <a:effectLst/>
                      </a:endParaRPr>
                    </a:p>
                    <a:p>
                      <a:pPr marL="168910" marR="236220" indent="115570">
                        <a:lnSpc>
                          <a:spcPct val="150000"/>
                        </a:lnSpc>
                        <a:spcAft>
                          <a:spcPts val="0"/>
                        </a:spcAft>
                      </a:pPr>
                      <a:r>
                        <a:rPr lang="en-US" sz="1100">
                          <a:effectLst/>
                        </a:rPr>
                        <a:t>Detected</a:t>
                      </a:r>
                      <a:r>
                        <a:rPr lang="en-US" sz="1100" spc="5">
                          <a:effectLst/>
                        </a:rPr>
                        <a:t> </a:t>
                      </a:r>
                      <a:r>
                        <a:rPr lang="en-US" sz="1100" spc="-5">
                          <a:effectLst/>
                        </a:rPr>
                        <a:t>Successfully</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40"/>
                        </a:spcBef>
                      </a:pPr>
                      <a:r>
                        <a:rPr lang="en-US" sz="1300">
                          <a:effectLst/>
                        </a:rPr>
                        <a:t> </a:t>
                      </a:r>
                      <a:endParaRPr lang="en-IN" sz="1000">
                        <a:effectLst/>
                      </a:endParaRPr>
                    </a:p>
                    <a:p>
                      <a:pPr marL="168910" marR="234950" indent="115570">
                        <a:lnSpc>
                          <a:spcPct val="150000"/>
                        </a:lnSpc>
                        <a:spcAft>
                          <a:spcPts val="0"/>
                        </a:spcAft>
                      </a:pPr>
                      <a:r>
                        <a:rPr lang="en-US" sz="1100">
                          <a:effectLst/>
                        </a:rPr>
                        <a:t>Detected</a:t>
                      </a:r>
                      <a:r>
                        <a:rPr lang="en-US" sz="1100" spc="5">
                          <a:effectLst/>
                        </a:rPr>
                        <a:t> </a:t>
                      </a:r>
                      <a:r>
                        <a:rPr lang="en-US" sz="1100" spc="-5">
                          <a:effectLst/>
                        </a:rPr>
                        <a:t>Successfully</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40"/>
                        </a:spcBef>
                      </a:pPr>
                      <a:r>
                        <a:rPr lang="en-US" sz="1300">
                          <a:effectLst/>
                        </a:rPr>
                        <a:t> </a:t>
                      </a:r>
                      <a:endParaRPr lang="en-IN" sz="1000">
                        <a:effectLst/>
                      </a:endParaRPr>
                    </a:p>
                    <a:p>
                      <a:pPr marL="153670" marR="221615" algn="ctr">
                        <a:spcAft>
                          <a:spcPts val="0"/>
                        </a:spcAft>
                      </a:pPr>
                      <a:r>
                        <a:rPr lang="en-US" sz="1100">
                          <a:effectLst/>
                        </a:rPr>
                        <a:t>Pass</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865691267"/>
                  </a:ext>
                </a:extLst>
              </a:tr>
              <a:tr h="884442">
                <a:tc>
                  <a:txBody>
                    <a:bodyPr/>
                    <a:lstStyle/>
                    <a:p>
                      <a:r>
                        <a:rPr lang="en-US" sz="1200">
                          <a:effectLst/>
                        </a:rPr>
                        <a:t> </a:t>
                      </a:r>
                      <a:endParaRPr lang="en-IN" sz="1000">
                        <a:effectLst/>
                      </a:endParaRPr>
                    </a:p>
                    <a:p>
                      <a:pPr>
                        <a:spcBef>
                          <a:spcPts val="45"/>
                        </a:spcBef>
                      </a:pPr>
                      <a:r>
                        <a:rPr lang="en-US" sz="900">
                          <a:effectLst/>
                        </a:rPr>
                        <a:t> </a:t>
                      </a:r>
                      <a:endParaRPr lang="en-IN" sz="1000">
                        <a:effectLst/>
                      </a:endParaRPr>
                    </a:p>
                    <a:p>
                      <a:pPr marL="243205">
                        <a:spcBef>
                          <a:spcPts val="5"/>
                        </a:spcBef>
                        <a:spcAft>
                          <a:spcPts val="0"/>
                        </a:spcAft>
                      </a:pPr>
                      <a:r>
                        <a:rPr lang="en-US" sz="1100">
                          <a:effectLst/>
                        </a:rPr>
                        <a:t>3</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123190" marR="191135" algn="ctr">
                        <a:lnSpc>
                          <a:spcPct val="150000"/>
                        </a:lnSpc>
                        <a:spcBef>
                          <a:spcPts val="615"/>
                        </a:spcBef>
                        <a:spcAft>
                          <a:spcPts val="0"/>
                        </a:spcAft>
                      </a:pPr>
                      <a:r>
                        <a:rPr lang="en-US" sz="1100">
                          <a:effectLst/>
                        </a:rPr>
                        <a:t>Detect the Violence</a:t>
                      </a:r>
                      <a:r>
                        <a:rPr lang="en-US" sz="1100" spc="5">
                          <a:effectLst/>
                        </a:rPr>
                        <a:t> </a:t>
                      </a:r>
                      <a:r>
                        <a:rPr lang="en-US" sz="1100">
                          <a:effectLst/>
                        </a:rPr>
                        <a:t>Behavior in Night time</a:t>
                      </a:r>
                      <a:r>
                        <a:rPr lang="en-US" sz="1100" spc="-290">
                          <a:effectLst/>
                        </a:rPr>
                        <a:t> </a:t>
                      </a:r>
                      <a:r>
                        <a:rPr lang="en-US" sz="1100">
                          <a:effectLst/>
                        </a:rPr>
                        <a:t>without light</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40"/>
                        </a:spcBef>
                      </a:pPr>
                      <a:r>
                        <a:rPr lang="en-US" sz="1300">
                          <a:effectLst/>
                        </a:rPr>
                        <a:t> </a:t>
                      </a:r>
                      <a:endParaRPr lang="en-IN" sz="1000">
                        <a:effectLst/>
                      </a:endParaRPr>
                    </a:p>
                    <a:p>
                      <a:pPr marL="168910" marR="236220" indent="115570">
                        <a:lnSpc>
                          <a:spcPct val="150000"/>
                        </a:lnSpc>
                        <a:spcAft>
                          <a:spcPts val="0"/>
                        </a:spcAft>
                      </a:pPr>
                      <a:r>
                        <a:rPr lang="en-US" sz="1100">
                          <a:effectLst/>
                        </a:rPr>
                        <a:t>Detected</a:t>
                      </a:r>
                      <a:r>
                        <a:rPr lang="en-US" sz="1100" spc="5">
                          <a:effectLst/>
                        </a:rPr>
                        <a:t> </a:t>
                      </a:r>
                      <a:r>
                        <a:rPr lang="en-US" sz="1100" spc="-5">
                          <a:effectLst/>
                        </a:rPr>
                        <a:t>Successfully</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200">
                          <a:effectLst/>
                        </a:rPr>
                        <a:t> </a:t>
                      </a:r>
                      <a:endParaRPr lang="en-IN" sz="1000">
                        <a:effectLst/>
                      </a:endParaRPr>
                    </a:p>
                    <a:p>
                      <a:pPr>
                        <a:spcBef>
                          <a:spcPts val="45"/>
                        </a:spcBef>
                      </a:pPr>
                      <a:r>
                        <a:rPr lang="en-US" sz="900">
                          <a:effectLst/>
                        </a:rPr>
                        <a:t> </a:t>
                      </a:r>
                      <a:endParaRPr lang="en-IN" sz="1000">
                        <a:effectLst/>
                      </a:endParaRPr>
                    </a:p>
                    <a:p>
                      <a:pPr marL="150495">
                        <a:spcBef>
                          <a:spcPts val="5"/>
                        </a:spcBef>
                        <a:spcAft>
                          <a:spcPts val="0"/>
                        </a:spcAft>
                      </a:pPr>
                      <a:r>
                        <a:rPr lang="en-US" sz="1100">
                          <a:effectLst/>
                        </a:rPr>
                        <a:t>   Detected</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200">
                          <a:effectLst/>
                        </a:rPr>
                        <a:t> </a:t>
                      </a:r>
                      <a:endParaRPr lang="en-IN" sz="1000">
                        <a:effectLst/>
                      </a:endParaRPr>
                    </a:p>
                    <a:p>
                      <a:pPr>
                        <a:spcBef>
                          <a:spcPts val="45"/>
                        </a:spcBef>
                      </a:pPr>
                      <a:r>
                        <a:rPr lang="en-US" sz="900">
                          <a:effectLst/>
                        </a:rPr>
                        <a:t> </a:t>
                      </a:r>
                      <a:endParaRPr lang="en-IN" sz="1000">
                        <a:effectLst/>
                      </a:endParaRPr>
                    </a:p>
                    <a:p>
                      <a:pPr marL="152400" marR="222250" algn="ctr">
                        <a:spcBef>
                          <a:spcPts val="5"/>
                        </a:spcBef>
                        <a:spcAft>
                          <a:spcPts val="0"/>
                        </a:spcAft>
                      </a:pPr>
                      <a:r>
                        <a:rPr lang="en-US" sz="1100">
                          <a:effectLst/>
                        </a:rPr>
                        <a:t>Pass</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183353270"/>
                  </a:ext>
                </a:extLst>
              </a:tr>
              <a:tr h="885629">
                <a:tc>
                  <a:txBody>
                    <a:bodyPr/>
                    <a:lstStyle/>
                    <a:p>
                      <a:r>
                        <a:rPr lang="en-US" sz="1200">
                          <a:effectLst/>
                        </a:rPr>
                        <a:t> </a:t>
                      </a:r>
                      <a:endParaRPr lang="en-IN" sz="1000">
                        <a:effectLst/>
                      </a:endParaRPr>
                    </a:p>
                    <a:p>
                      <a:pPr>
                        <a:spcBef>
                          <a:spcPts val="45"/>
                        </a:spcBef>
                      </a:pPr>
                      <a:r>
                        <a:rPr lang="en-US" sz="900">
                          <a:effectLst/>
                        </a:rPr>
                        <a:t> </a:t>
                      </a:r>
                      <a:endParaRPr lang="en-IN" sz="1000">
                        <a:effectLst/>
                      </a:endParaRPr>
                    </a:p>
                    <a:p>
                      <a:pPr marL="243205">
                        <a:spcBef>
                          <a:spcPts val="5"/>
                        </a:spcBef>
                        <a:spcAft>
                          <a:spcPts val="0"/>
                        </a:spcAft>
                      </a:pPr>
                      <a:r>
                        <a:rPr lang="en-US" sz="1100">
                          <a:effectLst/>
                        </a:rPr>
                        <a:t>4</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171450" marR="241300" indent="1905" algn="ctr">
                        <a:lnSpc>
                          <a:spcPct val="150000"/>
                        </a:lnSpc>
                        <a:spcBef>
                          <a:spcPts val="630"/>
                        </a:spcBef>
                        <a:spcAft>
                          <a:spcPts val="0"/>
                        </a:spcAft>
                      </a:pPr>
                      <a:r>
                        <a:rPr lang="en-US" sz="1100">
                          <a:effectLst/>
                        </a:rPr>
                        <a:t>Detect the Violence</a:t>
                      </a:r>
                      <a:r>
                        <a:rPr lang="en-US" sz="1100" spc="5">
                          <a:effectLst/>
                        </a:rPr>
                        <a:t> </a:t>
                      </a:r>
                      <a:r>
                        <a:rPr lang="en-US" sz="1100">
                          <a:effectLst/>
                        </a:rPr>
                        <a:t>Behavior</a:t>
                      </a:r>
                      <a:r>
                        <a:rPr lang="en-US" sz="1100" spc="-45">
                          <a:effectLst/>
                        </a:rPr>
                        <a:t> </a:t>
                      </a:r>
                      <a:r>
                        <a:rPr lang="en-US" sz="1100">
                          <a:effectLst/>
                        </a:rPr>
                        <a:t>in</a:t>
                      </a:r>
                      <a:r>
                        <a:rPr lang="en-US" sz="1100" spc="-40">
                          <a:effectLst/>
                        </a:rPr>
                        <a:t> </a:t>
                      </a:r>
                      <a:r>
                        <a:rPr lang="en-US" sz="1100">
                          <a:effectLst/>
                        </a:rPr>
                        <a:t>Crowded</a:t>
                      </a:r>
                      <a:r>
                        <a:rPr lang="en-US" sz="1100" spc="-285">
                          <a:effectLst/>
                        </a:rPr>
                        <a:t> </a:t>
                      </a:r>
                      <a:r>
                        <a:rPr lang="en-US" sz="1100">
                          <a:effectLst/>
                        </a:rPr>
                        <a:t>area</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50"/>
                        </a:spcBef>
                      </a:pPr>
                      <a:r>
                        <a:rPr lang="en-US" sz="1300">
                          <a:effectLst/>
                        </a:rPr>
                        <a:t> </a:t>
                      </a:r>
                      <a:endParaRPr lang="en-IN" sz="1000">
                        <a:effectLst/>
                      </a:endParaRPr>
                    </a:p>
                    <a:p>
                      <a:pPr marL="168910" marR="236220" indent="115570">
                        <a:lnSpc>
                          <a:spcPct val="150000"/>
                        </a:lnSpc>
                        <a:spcAft>
                          <a:spcPts val="0"/>
                        </a:spcAft>
                      </a:pPr>
                      <a:r>
                        <a:rPr lang="en-US" sz="1100">
                          <a:effectLst/>
                        </a:rPr>
                        <a:t>Detected</a:t>
                      </a:r>
                      <a:r>
                        <a:rPr lang="en-US" sz="1100" spc="5">
                          <a:effectLst/>
                        </a:rPr>
                        <a:t> </a:t>
                      </a:r>
                      <a:r>
                        <a:rPr lang="en-US" sz="1100" spc="-5">
                          <a:effectLst/>
                        </a:rPr>
                        <a:t>Successfully</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spcBef>
                          <a:spcPts val="50"/>
                        </a:spcBef>
                      </a:pPr>
                      <a:r>
                        <a:rPr lang="en-US" sz="1300">
                          <a:effectLst/>
                        </a:rPr>
                        <a:t> </a:t>
                      </a:r>
                      <a:endParaRPr lang="en-IN" sz="1000">
                        <a:effectLst/>
                      </a:endParaRPr>
                    </a:p>
                    <a:p>
                      <a:pPr marL="168910" marR="234950" indent="115570">
                        <a:lnSpc>
                          <a:spcPct val="150000"/>
                        </a:lnSpc>
                        <a:spcAft>
                          <a:spcPts val="0"/>
                        </a:spcAft>
                      </a:pPr>
                      <a:r>
                        <a:rPr lang="en-US" sz="1100">
                          <a:effectLst/>
                        </a:rPr>
                        <a:t>Detected</a:t>
                      </a:r>
                      <a:r>
                        <a:rPr lang="en-US" sz="1100" spc="5">
                          <a:effectLst/>
                        </a:rPr>
                        <a:t> </a:t>
                      </a:r>
                      <a:r>
                        <a:rPr lang="en-US" sz="1100" spc="-5">
                          <a:effectLst/>
                        </a:rPr>
                        <a:t>Successfully</a:t>
                      </a:r>
                      <a:endParaRPr lang="en-IN"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r>
                        <a:rPr lang="en-US" sz="1200" dirty="0">
                          <a:effectLst/>
                        </a:rPr>
                        <a:t> </a:t>
                      </a:r>
                      <a:endParaRPr lang="en-IN" sz="1000" dirty="0">
                        <a:effectLst/>
                      </a:endParaRPr>
                    </a:p>
                    <a:p>
                      <a:pPr>
                        <a:spcBef>
                          <a:spcPts val="45"/>
                        </a:spcBef>
                      </a:pPr>
                      <a:r>
                        <a:rPr lang="en-US" sz="900" dirty="0">
                          <a:effectLst/>
                        </a:rPr>
                        <a:t> </a:t>
                      </a:r>
                      <a:endParaRPr lang="en-IN" sz="1000" dirty="0">
                        <a:effectLst/>
                      </a:endParaRPr>
                    </a:p>
                    <a:p>
                      <a:pPr marL="153670" marR="221615" algn="ctr">
                        <a:spcBef>
                          <a:spcPts val="5"/>
                        </a:spcBef>
                        <a:spcAft>
                          <a:spcPts val="0"/>
                        </a:spcAft>
                      </a:pPr>
                      <a:r>
                        <a:rPr lang="en-US" sz="1100" dirty="0">
                          <a:effectLst/>
                        </a:rPr>
                        <a:t>Pass</a:t>
                      </a:r>
                      <a:endParaRPr lang="en-IN"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36773676"/>
                  </a:ext>
                </a:extLst>
              </a:tr>
            </a:tbl>
          </a:graphicData>
        </a:graphic>
      </p:graphicFrame>
    </p:spTree>
    <p:extLst>
      <p:ext uri="{BB962C8B-B14F-4D97-AF65-F5344CB8AC3E}">
        <p14:creationId xmlns:p14="http://schemas.microsoft.com/office/powerpoint/2010/main" val="4035232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Introduction</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2222777-92ED-54BE-C685-6C231F278C74}"/>
              </a:ext>
            </a:extLst>
          </p:cNvPr>
          <p:cNvSpPr>
            <a:spLocks noGrp="1"/>
          </p:cNvSpPr>
          <p:nvPr>
            <p:ph type="dt" sz="half" idx="10"/>
          </p:nvPr>
        </p:nvSpPr>
        <p:spPr/>
        <p:txBody>
          <a:bodyPr/>
          <a:lstStyle/>
          <a:p>
            <a:fld id="{7993C1BB-792E-4C92-9F5F-EE1024995E79}" type="datetime1">
              <a:rPr lang="en-IN" smtClean="0"/>
              <a:t>09-04-2023</a:t>
            </a:fld>
            <a:endParaRPr lang="en-IN"/>
          </a:p>
        </p:txBody>
      </p:sp>
      <p:sp>
        <p:nvSpPr>
          <p:cNvPr id="4" name="Slide Number Placeholder 3">
            <a:extLst>
              <a:ext uri="{FF2B5EF4-FFF2-40B4-BE49-F238E27FC236}">
                <a16:creationId xmlns:a16="http://schemas.microsoft.com/office/drawing/2014/main" id="{4D0D27F3-A695-E40C-B83C-8D83510D94B2}"/>
              </a:ext>
            </a:extLst>
          </p:cNvPr>
          <p:cNvSpPr>
            <a:spLocks noGrp="1"/>
          </p:cNvSpPr>
          <p:nvPr>
            <p:ph type="sldNum" sz="quarter" idx="12"/>
          </p:nvPr>
        </p:nvSpPr>
        <p:spPr/>
        <p:txBody>
          <a:bodyPr/>
          <a:lstStyle/>
          <a:p>
            <a:fld id="{9D3FF152-60F5-4862-82F9-1190556AA56F}" type="slidenum">
              <a:rPr lang="en-IN" smtClean="0"/>
              <a:t>2</a:t>
            </a:fld>
            <a:endParaRPr lang="en-IN"/>
          </a:p>
        </p:txBody>
      </p:sp>
      <p:sp>
        <p:nvSpPr>
          <p:cNvPr id="8" name="TextBox 7">
            <a:extLst>
              <a:ext uri="{FF2B5EF4-FFF2-40B4-BE49-F238E27FC236}">
                <a16:creationId xmlns:a16="http://schemas.microsoft.com/office/drawing/2014/main" id="{83C649A4-868D-4161-D08F-14FE0E8C6145}"/>
              </a:ext>
            </a:extLst>
          </p:cNvPr>
          <p:cNvSpPr txBox="1"/>
          <p:nvPr/>
        </p:nvSpPr>
        <p:spPr>
          <a:xfrm>
            <a:off x="628650" y="1198693"/>
            <a:ext cx="8010024" cy="4154984"/>
          </a:xfrm>
          <a:prstGeom prst="rect">
            <a:avLst/>
          </a:prstGeom>
          <a:noFill/>
        </p:spPr>
        <p:txBody>
          <a:bodyPr wrap="square">
            <a:spAutoFit/>
          </a:bodyPr>
          <a:lstStyle/>
          <a:p>
            <a:pPr marL="285750" indent="-28575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Violence activity recognition from surveillance video is an active research area of image processing and computer vision.</a:t>
            </a:r>
          </a:p>
          <a:p>
            <a:pPr algn="just"/>
            <a:endParaRPr lang="en-US" sz="22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Through the visual surveillance, human activities can be monitored in sensitive and public areas such as bus stations, railway stations, airports, banks, shopping malls, school and colleges, parking lots, roads, etc. to prevent terrorism, Accidents, fighting and crime.</a:t>
            </a:r>
          </a:p>
          <a:p>
            <a:pPr algn="just"/>
            <a:endParaRPr lang="en-US" sz="22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It is very difficult to watch public places continuously, therefore an intelligent video surveillance is required that can monitor the human activities and categorize them as usual and unusual activities and can generate an alert.</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40144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D6576-33B7-43A4-BF6A-076F9B3BA424}"/>
              </a:ext>
            </a:extLst>
          </p:cNvPr>
          <p:cNvSpPr>
            <a:spLocks noGrp="1"/>
          </p:cNvSpPr>
          <p:nvPr>
            <p:ph type="title" idx="4294967295"/>
          </p:nvPr>
        </p:nvSpPr>
        <p:spPr>
          <a:xfrm>
            <a:off x="2706130" y="419873"/>
            <a:ext cx="4149329" cy="1440656"/>
          </a:xfrm>
        </p:spPr>
        <p:txBody>
          <a:bodyPr/>
          <a:lstStyle/>
          <a:p>
            <a:r>
              <a:rPr lang="en-IN" dirty="0"/>
              <a:t> </a:t>
            </a:r>
          </a:p>
        </p:txBody>
      </p:sp>
      <p:pic>
        <p:nvPicPr>
          <p:cNvPr id="6" name="Picture Placeholder 5">
            <a:extLst>
              <a:ext uri="{FF2B5EF4-FFF2-40B4-BE49-F238E27FC236}">
                <a16:creationId xmlns:a16="http://schemas.microsoft.com/office/drawing/2014/main" id="{E2C41619-7ACC-1F2B-1698-EED88741AD13}"/>
              </a:ext>
            </a:extLst>
          </p:cNvPr>
          <p:cNvPicPr>
            <a:picLocks noGrp="1" noChangeAspect="1"/>
          </p:cNvPicPr>
          <p:nvPr>
            <p:ph type="pic" idx="4294967295"/>
          </p:nvPr>
        </p:nvPicPr>
        <p:blipFill>
          <a:blip r:embed="rId2">
            <a:extLst>
              <a:ext uri="{28A0092B-C50C-407E-A947-70E740481C1C}">
                <a14:useLocalDpi xmlns:a14="http://schemas.microsoft.com/office/drawing/2010/main" val="0"/>
              </a:ext>
            </a:extLst>
          </a:blip>
          <a:srcRect l="5009" r="5009"/>
          <a:stretch>
            <a:fillRect/>
          </a:stretch>
        </p:blipFill>
        <p:spPr>
          <a:xfrm>
            <a:off x="5136440" y="1300017"/>
            <a:ext cx="3301018" cy="3111814"/>
          </a:xfrm>
        </p:spPr>
      </p:pic>
      <p:sp>
        <p:nvSpPr>
          <p:cNvPr id="13" name="TextBox 12">
            <a:extLst>
              <a:ext uri="{FF2B5EF4-FFF2-40B4-BE49-F238E27FC236}">
                <a16:creationId xmlns:a16="http://schemas.microsoft.com/office/drawing/2014/main" id="{BB0FBCA3-E3CD-3947-2DE1-C2FE91ED0D9C}"/>
              </a:ext>
            </a:extLst>
          </p:cNvPr>
          <p:cNvSpPr txBox="1"/>
          <p:nvPr/>
        </p:nvSpPr>
        <p:spPr>
          <a:xfrm>
            <a:off x="4571999" y="4490034"/>
            <a:ext cx="4429898" cy="923330"/>
          </a:xfrm>
          <a:prstGeom prst="rect">
            <a:avLst/>
          </a:prstGeom>
          <a:noFill/>
        </p:spPr>
        <p:txBody>
          <a:bodyPr wrap="square" rtlCol="0">
            <a:spAutoFit/>
          </a:bodyPr>
          <a:lstStyle/>
          <a:p>
            <a:pPr marL="214313" indent="-214313" algn="just">
              <a:buFont typeface="Wingdings" panose="05000000000000000000" pitchFamily="2" charset="2"/>
              <a:buChar char="§"/>
            </a:pPr>
            <a:r>
              <a:rPr lang="en-IN" sz="1350" dirty="0"/>
              <a:t>In these pictures,  All the people are doing their own activity and no violence is done there.  Hence the machine identifies it as </a:t>
            </a:r>
            <a:r>
              <a:rPr lang="en-IN" sz="1350" dirty="0">
                <a:solidFill>
                  <a:srgbClr val="FFFF00"/>
                </a:solidFill>
              </a:rPr>
              <a:t>No Fight </a:t>
            </a:r>
            <a:r>
              <a:rPr lang="en-IN" sz="1350" dirty="0"/>
              <a:t>with a </a:t>
            </a:r>
            <a:r>
              <a:rPr lang="en-IN" sz="1350" dirty="0">
                <a:solidFill>
                  <a:srgbClr val="FFFF00"/>
                </a:solidFill>
              </a:rPr>
              <a:t>confidence score of above 90%</a:t>
            </a:r>
          </a:p>
        </p:txBody>
      </p:sp>
      <p:pic>
        <p:nvPicPr>
          <p:cNvPr id="15" name="Picture 14">
            <a:extLst>
              <a:ext uri="{FF2B5EF4-FFF2-40B4-BE49-F238E27FC236}">
                <a16:creationId xmlns:a16="http://schemas.microsoft.com/office/drawing/2014/main" id="{B6FBEFC5-3DEF-B7D2-8295-CAD6F9B278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261" y="3429000"/>
            <a:ext cx="3734831" cy="2032437"/>
          </a:xfrm>
          <a:prstGeom prst="rect">
            <a:avLst/>
          </a:prstGeom>
        </p:spPr>
      </p:pic>
      <p:pic>
        <p:nvPicPr>
          <p:cNvPr id="17" name="Picture 16">
            <a:extLst>
              <a:ext uri="{FF2B5EF4-FFF2-40B4-BE49-F238E27FC236}">
                <a16:creationId xmlns:a16="http://schemas.microsoft.com/office/drawing/2014/main" id="{D4CA9D07-516A-EA06-1C93-08244FE40B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260" y="1300017"/>
            <a:ext cx="3673049" cy="2128984"/>
          </a:xfrm>
          <a:prstGeom prst="rect">
            <a:avLst/>
          </a:prstGeom>
        </p:spPr>
      </p:pic>
      <p:sp>
        <p:nvSpPr>
          <p:cNvPr id="4" name="TextBox 3">
            <a:extLst>
              <a:ext uri="{FF2B5EF4-FFF2-40B4-BE49-F238E27FC236}">
                <a16:creationId xmlns:a16="http://schemas.microsoft.com/office/drawing/2014/main" id="{3EA88D36-B90B-746E-3561-EBBCCCFA8ED4}"/>
              </a:ext>
            </a:extLst>
          </p:cNvPr>
          <p:cNvSpPr txBox="1"/>
          <p:nvPr/>
        </p:nvSpPr>
        <p:spPr>
          <a:xfrm>
            <a:off x="2850440" y="199087"/>
            <a:ext cx="4572000" cy="707886"/>
          </a:xfrm>
          <a:prstGeom prst="rect">
            <a:avLst/>
          </a:prstGeom>
          <a:noFill/>
        </p:spPr>
        <p:txBody>
          <a:bodyPr wrap="square">
            <a:spAutoFit/>
          </a:bodyPr>
          <a:lstStyle/>
          <a:p>
            <a:r>
              <a:rPr lang="en-US" sz="40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4000" dirty="0"/>
          </a:p>
        </p:txBody>
      </p:sp>
    </p:spTree>
    <p:extLst>
      <p:ext uri="{BB962C8B-B14F-4D97-AF65-F5344CB8AC3E}">
        <p14:creationId xmlns:p14="http://schemas.microsoft.com/office/powerpoint/2010/main" val="1292884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D6576-33B7-43A4-BF6A-076F9B3BA424}"/>
              </a:ext>
            </a:extLst>
          </p:cNvPr>
          <p:cNvSpPr>
            <a:spLocks noGrp="1"/>
          </p:cNvSpPr>
          <p:nvPr>
            <p:ph type="title" idx="4294967295"/>
          </p:nvPr>
        </p:nvSpPr>
        <p:spPr>
          <a:xfrm>
            <a:off x="2810157" y="-36620"/>
            <a:ext cx="4149329" cy="1440656"/>
          </a:xfrm>
        </p:spPr>
        <p:txBody>
          <a:bodyPr/>
          <a:lstStyle/>
          <a:p>
            <a:r>
              <a:rPr lang="en-US" sz="44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dirty="0"/>
          </a:p>
        </p:txBody>
      </p:sp>
      <p:sp>
        <p:nvSpPr>
          <p:cNvPr id="13" name="TextBox 12">
            <a:extLst>
              <a:ext uri="{FF2B5EF4-FFF2-40B4-BE49-F238E27FC236}">
                <a16:creationId xmlns:a16="http://schemas.microsoft.com/office/drawing/2014/main" id="{BB0FBCA3-E3CD-3947-2DE1-C2FE91ED0D9C}"/>
              </a:ext>
            </a:extLst>
          </p:cNvPr>
          <p:cNvSpPr txBox="1"/>
          <p:nvPr/>
        </p:nvSpPr>
        <p:spPr>
          <a:xfrm>
            <a:off x="6107875" y="2368116"/>
            <a:ext cx="2360141" cy="1131079"/>
          </a:xfrm>
          <a:prstGeom prst="rect">
            <a:avLst/>
          </a:prstGeom>
          <a:noFill/>
        </p:spPr>
        <p:txBody>
          <a:bodyPr wrap="square" rtlCol="0">
            <a:spAutoFit/>
          </a:bodyPr>
          <a:lstStyle/>
          <a:p>
            <a:pPr marL="214313" indent="-214313" algn="just">
              <a:buFont typeface="Wingdings" panose="05000000000000000000" pitchFamily="2" charset="2"/>
              <a:buChar char="§"/>
            </a:pPr>
            <a:r>
              <a:rPr lang="en-IN" sz="1350" dirty="0"/>
              <a:t>In this picture, Two men are fighting in a public place.  So the machine identifies it as a </a:t>
            </a:r>
            <a:r>
              <a:rPr lang="en-IN" sz="1350" dirty="0">
                <a:solidFill>
                  <a:srgbClr val="FFFF00"/>
                </a:solidFill>
              </a:rPr>
              <a:t>Fight</a:t>
            </a:r>
            <a:r>
              <a:rPr lang="en-IN" sz="1350" dirty="0"/>
              <a:t> with a </a:t>
            </a:r>
            <a:r>
              <a:rPr lang="en-IN" sz="1350" dirty="0">
                <a:solidFill>
                  <a:srgbClr val="FFFF00"/>
                </a:solidFill>
              </a:rPr>
              <a:t>confidence score of 95%.</a:t>
            </a:r>
          </a:p>
        </p:txBody>
      </p:sp>
      <p:pic>
        <p:nvPicPr>
          <p:cNvPr id="4" name="Picture 3">
            <a:extLst>
              <a:ext uri="{FF2B5EF4-FFF2-40B4-BE49-F238E27FC236}">
                <a16:creationId xmlns:a16="http://schemas.microsoft.com/office/drawing/2014/main" id="{1C68E8BE-19C1-2364-CC45-300CD4A1BC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629" y="1532212"/>
            <a:ext cx="5789005" cy="3921752"/>
          </a:xfrm>
          <a:prstGeom prst="rect">
            <a:avLst/>
          </a:prstGeom>
        </p:spPr>
      </p:pic>
    </p:spTree>
    <p:extLst>
      <p:ext uri="{BB962C8B-B14F-4D97-AF65-F5344CB8AC3E}">
        <p14:creationId xmlns:p14="http://schemas.microsoft.com/office/powerpoint/2010/main" val="3113909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D6576-33B7-43A4-BF6A-076F9B3BA424}"/>
              </a:ext>
            </a:extLst>
          </p:cNvPr>
          <p:cNvSpPr>
            <a:spLocks noGrp="1"/>
          </p:cNvSpPr>
          <p:nvPr>
            <p:ph type="title" idx="4294967295"/>
          </p:nvPr>
        </p:nvSpPr>
        <p:spPr>
          <a:xfrm>
            <a:off x="2814414" y="-48250"/>
            <a:ext cx="4149329" cy="1440656"/>
          </a:xfrm>
        </p:spPr>
        <p:txBody>
          <a:bodyPr/>
          <a:lstStyle/>
          <a:p>
            <a:r>
              <a:rPr lang="en-US" sz="44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dirty="0"/>
          </a:p>
        </p:txBody>
      </p:sp>
      <p:sp>
        <p:nvSpPr>
          <p:cNvPr id="13" name="TextBox 12">
            <a:extLst>
              <a:ext uri="{FF2B5EF4-FFF2-40B4-BE49-F238E27FC236}">
                <a16:creationId xmlns:a16="http://schemas.microsoft.com/office/drawing/2014/main" id="{BB0FBCA3-E3CD-3947-2DE1-C2FE91ED0D9C}"/>
              </a:ext>
            </a:extLst>
          </p:cNvPr>
          <p:cNvSpPr txBox="1"/>
          <p:nvPr/>
        </p:nvSpPr>
        <p:spPr>
          <a:xfrm>
            <a:off x="5986849" y="2760088"/>
            <a:ext cx="2755557" cy="1131079"/>
          </a:xfrm>
          <a:prstGeom prst="rect">
            <a:avLst/>
          </a:prstGeom>
          <a:noFill/>
        </p:spPr>
        <p:txBody>
          <a:bodyPr wrap="square" rtlCol="0">
            <a:spAutoFit/>
          </a:bodyPr>
          <a:lstStyle/>
          <a:p>
            <a:pPr marL="214313" indent="-214313" algn="just">
              <a:buFont typeface="Wingdings" panose="05000000000000000000" pitchFamily="2" charset="2"/>
              <a:buChar char="§"/>
            </a:pPr>
            <a:r>
              <a:rPr lang="en-IN" sz="1350" dirty="0"/>
              <a:t>In this picture , Two men are fighting(which means they are playing combat sports).  Hence the machine identifies it as </a:t>
            </a:r>
            <a:r>
              <a:rPr lang="en-IN" sz="1350" dirty="0">
                <a:solidFill>
                  <a:srgbClr val="FFFF00"/>
                </a:solidFill>
              </a:rPr>
              <a:t>Fight</a:t>
            </a:r>
            <a:r>
              <a:rPr lang="en-IN" sz="1350" dirty="0"/>
              <a:t> with a </a:t>
            </a:r>
            <a:r>
              <a:rPr lang="en-IN" sz="1350" dirty="0">
                <a:solidFill>
                  <a:srgbClr val="FFFF00"/>
                </a:solidFill>
              </a:rPr>
              <a:t>confidence score of 96%.</a:t>
            </a:r>
          </a:p>
        </p:txBody>
      </p:sp>
      <p:pic>
        <p:nvPicPr>
          <p:cNvPr id="4" name="Picture 3">
            <a:extLst>
              <a:ext uri="{FF2B5EF4-FFF2-40B4-BE49-F238E27FC236}">
                <a16:creationId xmlns:a16="http://schemas.microsoft.com/office/drawing/2014/main" id="{49F85206-A181-AB2C-8CA6-311B70A2CA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010" y="1597347"/>
            <a:ext cx="5812839" cy="3868247"/>
          </a:xfrm>
          <a:prstGeom prst="rect">
            <a:avLst/>
          </a:prstGeom>
        </p:spPr>
      </p:pic>
    </p:spTree>
    <p:extLst>
      <p:ext uri="{BB962C8B-B14F-4D97-AF65-F5344CB8AC3E}">
        <p14:creationId xmlns:p14="http://schemas.microsoft.com/office/powerpoint/2010/main" val="8686984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D6576-33B7-43A4-BF6A-076F9B3BA424}"/>
              </a:ext>
            </a:extLst>
          </p:cNvPr>
          <p:cNvSpPr>
            <a:spLocks noGrp="1"/>
          </p:cNvSpPr>
          <p:nvPr>
            <p:ph type="title" idx="4294967295"/>
          </p:nvPr>
        </p:nvSpPr>
        <p:spPr>
          <a:xfrm>
            <a:off x="2894378" y="-41942"/>
            <a:ext cx="4149329" cy="1440656"/>
          </a:xfrm>
        </p:spPr>
        <p:txBody>
          <a:bodyPr/>
          <a:lstStyle/>
          <a:p>
            <a:r>
              <a:rPr lang="en-US" sz="44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dirty="0"/>
          </a:p>
        </p:txBody>
      </p:sp>
      <p:sp>
        <p:nvSpPr>
          <p:cNvPr id="13" name="TextBox 12">
            <a:extLst>
              <a:ext uri="{FF2B5EF4-FFF2-40B4-BE49-F238E27FC236}">
                <a16:creationId xmlns:a16="http://schemas.microsoft.com/office/drawing/2014/main" id="{BB0FBCA3-E3CD-3947-2DE1-C2FE91ED0D9C}"/>
              </a:ext>
            </a:extLst>
          </p:cNvPr>
          <p:cNvSpPr txBox="1"/>
          <p:nvPr/>
        </p:nvSpPr>
        <p:spPr>
          <a:xfrm>
            <a:off x="3904735" y="2908369"/>
            <a:ext cx="4429898" cy="923330"/>
          </a:xfrm>
          <a:prstGeom prst="rect">
            <a:avLst/>
          </a:prstGeom>
          <a:noFill/>
        </p:spPr>
        <p:txBody>
          <a:bodyPr wrap="square" rtlCol="0">
            <a:spAutoFit/>
          </a:bodyPr>
          <a:lstStyle/>
          <a:p>
            <a:pPr marL="214313" indent="-214313" algn="just">
              <a:buFont typeface="Wingdings" panose="05000000000000000000" pitchFamily="2" charset="2"/>
              <a:buChar char="§"/>
            </a:pPr>
            <a:r>
              <a:rPr lang="en-IN" sz="1350" dirty="0"/>
              <a:t>In this picture, A man was standing with a knife in his hand, So a violence is going to be done. Hence the machine identifies it as </a:t>
            </a:r>
            <a:r>
              <a:rPr lang="en-IN" sz="1350" dirty="0">
                <a:solidFill>
                  <a:srgbClr val="FFFF00"/>
                </a:solidFill>
              </a:rPr>
              <a:t>weapon</a:t>
            </a:r>
            <a:r>
              <a:rPr lang="en-IN" sz="1350" dirty="0"/>
              <a:t> with a </a:t>
            </a:r>
            <a:r>
              <a:rPr lang="en-IN" sz="1350" dirty="0">
                <a:solidFill>
                  <a:srgbClr val="FFFF00"/>
                </a:solidFill>
              </a:rPr>
              <a:t>confidence score of 96.5%.</a:t>
            </a:r>
          </a:p>
        </p:txBody>
      </p:sp>
      <p:pic>
        <p:nvPicPr>
          <p:cNvPr id="4" name="Picture 3">
            <a:extLst>
              <a:ext uri="{FF2B5EF4-FFF2-40B4-BE49-F238E27FC236}">
                <a16:creationId xmlns:a16="http://schemas.microsoft.com/office/drawing/2014/main" id="{000EAF84-370C-0684-75AD-F8B03B7AEA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569" y="1617087"/>
            <a:ext cx="3414031" cy="3842199"/>
          </a:xfrm>
          <a:prstGeom prst="rect">
            <a:avLst/>
          </a:prstGeom>
        </p:spPr>
      </p:pic>
    </p:spTree>
    <p:extLst>
      <p:ext uri="{BB962C8B-B14F-4D97-AF65-F5344CB8AC3E}">
        <p14:creationId xmlns:p14="http://schemas.microsoft.com/office/powerpoint/2010/main" val="42909919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Conclusion </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DFE683E-AC90-C1AF-8D07-537D4AF5506B}"/>
              </a:ext>
            </a:extLst>
          </p:cNvPr>
          <p:cNvSpPr>
            <a:spLocks noGrp="1"/>
          </p:cNvSpPr>
          <p:nvPr>
            <p:ph type="dt" sz="half" idx="10"/>
          </p:nvPr>
        </p:nvSpPr>
        <p:spPr/>
        <p:txBody>
          <a:bodyPr/>
          <a:lstStyle/>
          <a:p>
            <a:fld id="{81F865BB-D69F-48AF-829D-597573FD9C58}" type="datetime1">
              <a:rPr lang="en-IN" smtClean="0"/>
              <a:t>09-04-2023</a:t>
            </a:fld>
            <a:endParaRPr lang="en-IN"/>
          </a:p>
        </p:txBody>
      </p:sp>
      <p:sp>
        <p:nvSpPr>
          <p:cNvPr id="5" name="Slide Number Placeholder 4">
            <a:extLst>
              <a:ext uri="{FF2B5EF4-FFF2-40B4-BE49-F238E27FC236}">
                <a16:creationId xmlns:a16="http://schemas.microsoft.com/office/drawing/2014/main" id="{F5220BD1-1A25-E8B3-BE29-F8796FD4F8FA}"/>
              </a:ext>
            </a:extLst>
          </p:cNvPr>
          <p:cNvSpPr>
            <a:spLocks noGrp="1"/>
          </p:cNvSpPr>
          <p:nvPr>
            <p:ph type="sldNum" sz="quarter" idx="12"/>
          </p:nvPr>
        </p:nvSpPr>
        <p:spPr/>
        <p:txBody>
          <a:bodyPr/>
          <a:lstStyle/>
          <a:p>
            <a:fld id="{9D3FF152-60F5-4862-82F9-1190556AA56F}" type="slidenum">
              <a:rPr lang="en-IN" smtClean="0"/>
              <a:t>24</a:t>
            </a:fld>
            <a:endParaRPr lang="en-IN"/>
          </a:p>
        </p:txBody>
      </p:sp>
      <p:sp>
        <p:nvSpPr>
          <p:cNvPr id="6" name="TextBox 5">
            <a:extLst>
              <a:ext uri="{FF2B5EF4-FFF2-40B4-BE49-F238E27FC236}">
                <a16:creationId xmlns:a16="http://schemas.microsoft.com/office/drawing/2014/main" id="{570EE0DB-CBC7-3C79-4FE9-95D65E6F4B73}"/>
              </a:ext>
            </a:extLst>
          </p:cNvPr>
          <p:cNvSpPr txBox="1"/>
          <p:nvPr/>
        </p:nvSpPr>
        <p:spPr>
          <a:xfrm>
            <a:off x="794084" y="1401050"/>
            <a:ext cx="7886700" cy="3693319"/>
          </a:xfrm>
          <a:prstGeom prst="rect">
            <a:avLst/>
          </a:prstGeom>
          <a:noFill/>
        </p:spPr>
        <p:txBody>
          <a:bodyPr wrap="square">
            <a:spAutoFit/>
          </a:bodyPr>
          <a:lstStyle/>
          <a:p>
            <a:pPr marL="285750" indent="-285750" algn="jus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In the modern world, practically everyone is aware of the value of CCTV footage, yet in 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majority of cases, these footages are only used for investigation after a crime or incident has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occurred. According to the project, to identify suspicious activity in surveillance footage,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convolutional neural networks for feature extraction and discriminative deep belief networks</a:t>
            </a:r>
            <a:r>
              <a:rPr lang="en-US" sz="1800" spc="5"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for</a:t>
            </a:r>
            <a:r>
              <a:rPr lang="en-US" sz="1800" spc="-80"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action</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categorization</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should</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be</a:t>
            </a:r>
            <a:r>
              <a:rPr lang="en-US" sz="1800" spc="-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used.</a:t>
            </a:r>
            <a:r>
              <a:rPr lang="en-US" sz="1800" spc="-70" dirty="0">
                <a:effectLst/>
                <a:latin typeface="Times New Roman" panose="02020603050405020304" pitchFamily="18" charset="0"/>
                <a:ea typeface="Times New Roman" panose="02020603050405020304" pitchFamily="18" charset="0"/>
              </a:rPr>
              <a:t> </a:t>
            </a:r>
          </a:p>
          <a:p>
            <a:pPr marL="285750" indent="-285750" algn="jus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The</a:t>
            </a:r>
            <a:r>
              <a:rPr lang="en-US" sz="1800" spc="-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suggested</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approach</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provides</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better</a:t>
            </a:r>
            <a:r>
              <a:rPr lang="en-US" sz="1800" spc="-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categorization</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than past attempts by utilizing a deep-learning-based model. Then, using CNN, we extracted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characteristics from the background and foreground of the movie after dividing it into frame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segments. </a:t>
            </a:r>
          </a:p>
          <a:p>
            <a:pPr marL="285750" indent="-285750" algn="jus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A trained DDBN then receives the output and organizes the recognized actions as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normal or suspicious. More precision and fewer false positives are promised by the deep</a:t>
            </a:r>
            <a:r>
              <a:rPr lang="en-US" sz="1800" spc="5"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learning</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model.</a:t>
            </a:r>
            <a:r>
              <a:rPr lang="en-US" sz="1800" spc="-75" dirty="0">
                <a:effectLst/>
                <a:latin typeface="Times New Roman" panose="02020603050405020304" pitchFamily="18" charset="0"/>
                <a:ea typeface="Times New Roman" panose="02020603050405020304" pitchFamily="18" charset="0"/>
              </a:rPr>
              <a:t> </a:t>
            </a:r>
            <a:endParaRPr lang="en-IN" dirty="0"/>
          </a:p>
        </p:txBody>
      </p:sp>
    </p:spTree>
    <p:extLst>
      <p:ext uri="{BB962C8B-B14F-4D97-AF65-F5344CB8AC3E}">
        <p14:creationId xmlns:p14="http://schemas.microsoft.com/office/powerpoint/2010/main" val="7419395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Future Enhancement </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DFE683E-AC90-C1AF-8D07-537D4AF5506B}"/>
              </a:ext>
            </a:extLst>
          </p:cNvPr>
          <p:cNvSpPr>
            <a:spLocks noGrp="1"/>
          </p:cNvSpPr>
          <p:nvPr>
            <p:ph type="dt" sz="half" idx="10"/>
          </p:nvPr>
        </p:nvSpPr>
        <p:spPr/>
        <p:txBody>
          <a:bodyPr/>
          <a:lstStyle/>
          <a:p>
            <a:fld id="{81F865BB-D69F-48AF-829D-597573FD9C58}" type="datetime1">
              <a:rPr lang="en-IN" smtClean="0"/>
              <a:t>09-04-2023</a:t>
            </a:fld>
            <a:endParaRPr lang="en-IN"/>
          </a:p>
        </p:txBody>
      </p:sp>
      <p:sp>
        <p:nvSpPr>
          <p:cNvPr id="5" name="Slide Number Placeholder 4">
            <a:extLst>
              <a:ext uri="{FF2B5EF4-FFF2-40B4-BE49-F238E27FC236}">
                <a16:creationId xmlns:a16="http://schemas.microsoft.com/office/drawing/2014/main" id="{F5220BD1-1A25-E8B3-BE29-F8796FD4F8FA}"/>
              </a:ext>
            </a:extLst>
          </p:cNvPr>
          <p:cNvSpPr>
            <a:spLocks noGrp="1"/>
          </p:cNvSpPr>
          <p:nvPr>
            <p:ph type="sldNum" sz="quarter" idx="12"/>
          </p:nvPr>
        </p:nvSpPr>
        <p:spPr/>
        <p:txBody>
          <a:bodyPr/>
          <a:lstStyle/>
          <a:p>
            <a:fld id="{9D3FF152-60F5-4862-82F9-1190556AA56F}" type="slidenum">
              <a:rPr lang="en-IN" smtClean="0"/>
              <a:t>25</a:t>
            </a:fld>
            <a:endParaRPr lang="en-IN"/>
          </a:p>
        </p:txBody>
      </p:sp>
      <p:sp>
        <p:nvSpPr>
          <p:cNvPr id="6" name="TextBox 5">
            <a:extLst>
              <a:ext uri="{FF2B5EF4-FFF2-40B4-BE49-F238E27FC236}">
                <a16:creationId xmlns:a16="http://schemas.microsoft.com/office/drawing/2014/main" id="{570EE0DB-CBC7-3C79-4FE9-95D65E6F4B73}"/>
              </a:ext>
            </a:extLst>
          </p:cNvPr>
          <p:cNvSpPr txBox="1"/>
          <p:nvPr/>
        </p:nvSpPr>
        <p:spPr>
          <a:xfrm>
            <a:off x="794084" y="1401050"/>
            <a:ext cx="7886700" cy="2951064"/>
          </a:xfrm>
          <a:prstGeom prst="rect">
            <a:avLst/>
          </a:prstGeom>
          <a:noFill/>
        </p:spPr>
        <p:txBody>
          <a:bodyPr wrap="square">
            <a:spAutoFit/>
          </a:bodyPr>
          <a:lstStyle/>
          <a:p>
            <a:pPr marR="74930" indent="457200" algn="just">
              <a:lnSpc>
                <a:spcPct val="150000"/>
              </a:lnSpc>
            </a:pPr>
            <a:r>
              <a:rPr lang="en-US" sz="1800" dirty="0">
                <a:effectLst/>
                <a:latin typeface="Times New Roman" panose="02020603050405020304" pitchFamily="18" charset="0"/>
                <a:ea typeface="Times New Roman" panose="02020603050405020304" pitchFamily="18" charset="0"/>
              </a:rPr>
              <a:t>In the future, the model can be improved by developing more interactive and data visualization tools that help future investigators quickly identify suspicious activities. The focus on the user interface experience for the end users can be enhanced.  The introduction and utilization of blockchain technology to the model can produce secure and safe data related to abnormal or suspicious activities which can provide greater transparency and accountability, as well as improve data integrity and privacy.</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7301374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latin typeface="Times New Roman" panose="02020603050405020304" pitchFamily="18" charset="0"/>
                <a:cs typeface="Times New Roman" panose="02020603050405020304" pitchFamily="18" charset="0"/>
              </a:rPr>
              <a:t>Reference Paper/ URL</a:t>
            </a:r>
            <a:endParaRPr lang="en-IN" sz="32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3E5EA7E0-721F-6954-4BF0-896788EE53AE}"/>
              </a:ext>
            </a:extLst>
          </p:cNvPr>
          <p:cNvSpPr>
            <a:spLocks noGrp="1"/>
          </p:cNvSpPr>
          <p:nvPr>
            <p:ph type="dt" sz="half" idx="10"/>
          </p:nvPr>
        </p:nvSpPr>
        <p:spPr/>
        <p:txBody>
          <a:bodyPr/>
          <a:lstStyle/>
          <a:p>
            <a:fld id="{6FB2D540-A2B5-48C3-A171-B58E7CA907A4}" type="datetime1">
              <a:rPr lang="en-IN" smtClean="0"/>
              <a:t>09-04-2023</a:t>
            </a:fld>
            <a:endParaRPr lang="en-IN"/>
          </a:p>
        </p:txBody>
      </p:sp>
      <p:sp>
        <p:nvSpPr>
          <p:cNvPr id="6" name="Slide Number Placeholder 5">
            <a:extLst>
              <a:ext uri="{FF2B5EF4-FFF2-40B4-BE49-F238E27FC236}">
                <a16:creationId xmlns:a16="http://schemas.microsoft.com/office/drawing/2014/main" id="{43E9B934-EE6A-1A45-AAAE-017246AA72E8}"/>
              </a:ext>
            </a:extLst>
          </p:cNvPr>
          <p:cNvSpPr>
            <a:spLocks noGrp="1"/>
          </p:cNvSpPr>
          <p:nvPr>
            <p:ph type="sldNum" sz="quarter" idx="12"/>
          </p:nvPr>
        </p:nvSpPr>
        <p:spPr/>
        <p:txBody>
          <a:bodyPr/>
          <a:lstStyle/>
          <a:p>
            <a:fld id="{9D3FF152-60F5-4862-82F9-1190556AA56F}" type="slidenum">
              <a:rPr lang="en-IN" smtClean="0"/>
              <a:t>26</a:t>
            </a:fld>
            <a:endParaRPr lang="en-IN"/>
          </a:p>
        </p:txBody>
      </p:sp>
      <p:sp>
        <p:nvSpPr>
          <p:cNvPr id="7" name="TextBox 6">
            <a:extLst>
              <a:ext uri="{FF2B5EF4-FFF2-40B4-BE49-F238E27FC236}">
                <a16:creationId xmlns:a16="http://schemas.microsoft.com/office/drawing/2014/main" id="{0DEA3B14-E8F6-D521-2F0A-BC7BCE613C03}"/>
              </a:ext>
            </a:extLst>
          </p:cNvPr>
          <p:cNvSpPr txBox="1"/>
          <p:nvPr/>
        </p:nvSpPr>
        <p:spPr>
          <a:xfrm>
            <a:off x="2093495" y="1469540"/>
            <a:ext cx="4572000" cy="646331"/>
          </a:xfrm>
          <a:prstGeom prst="rect">
            <a:avLst/>
          </a:prstGeom>
          <a:noFill/>
        </p:spPr>
        <p:txBody>
          <a:bodyPr wrap="square">
            <a:spAutoFit/>
          </a:bodyPr>
          <a:lstStyle/>
          <a:p>
            <a:r>
              <a:rPr lang="en-US" dirty="0"/>
              <a:t> </a:t>
            </a:r>
            <a:endParaRPr lang="en-IN" sz="1800" dirty="0">
              <a:latin typeface="Times New Roman" panose="02020603050405020304" pitchFamily="18" charset="0"/>
              <a:cs typeface="Times New Roman" panose="02020603050405020304" pitchFamily="18" charset="0"/>
            </a:endParaRPr>
          </a:p>
          <a:p>
            <a:r>
              <a:rPr lang="en-US" sz="1800" u="sng" dirty="0">
                <a:latin typeface="Times New Roman" panose="02020603050405020304" pitchFamily="18" charset="0"/>
                <a:cs typeface="Times New Roman" panose="02020603050405020304" pitchFamily="18" charset="0"/>
                <a:hlinkClick r:id="rId2"/>
              </a:rPr>
              <a:t>https://ieeexplore.ieee.org/document/9827996</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44528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2800" b="1" dirty="0">
                <a:solidFill>
                  <a:srgbClr val="7030A0"/>
                </a:solidFill>
                <a:latin typeface="Times New Roman" panose="02020603050405020304" pitchFamily="18" charset="0"/>
                <a:cs typeface="Times New Roman" panose="02020603050405020304" pitchFamily="18" charset="0"/>
              </a:rPr>
              <a:t>REFERENCES</a:t>
            </a:r>
            <a:endParaRPr lang="en-IN" sz="16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BE265B8C-C896-A501-9CD3-FE1FC45A6521}"/>
              </a:ext>
            </a:extLst>
          </p:cNvPr>
          <p:cNvSpPr>
            <a:spLocks noGrp="1"/>
          </p:cNvSpPr>
          <p:nvPr>
            <p:ph type="dt" sz="half" idx="10"/>
          </p:nvPr>
        </p:nvSpPr>
        <p:spPr/>
        <p:txBody>
          <a:bodyPr/>
          <a:lstStyle/>
          <a:p>
            <a:fld id="{A127E8FD-C7A6-4E4D-9717-6023A8087C61}" type="datetime1">
              <a:rPr lang="en-IN" smtClean="0"/>
              <a:t>09-04-2023</a:t>
            </a:fld>
            <a:endParaRPr lang="en-IN"/>
          </a:p>
        </p:txBody>
      </p:sp>
      <p:sp>
        <p:nvSpPr>
          <p:cNvPr id="5" name="Slide Number Placeholder 4">
            <a:extLst>
              <a:ext uri="{FF2B5EF4-FFF2-40B4-BE49-F238E27FC236}">
                <a16:creationId xmlns:a16="http://schemas.microsoft.com/office/drawing/2014/main" id="{91EFDBAE-521D-3BF3-1EEF-E033411EFA66}"/>
              </a:ext>
            </a:extLst>
          </p:cNvPr>
          <p:cNvSpPr>
            <a:spLocks noGrp="1"/>
          </p:cNvSpPr>
          <p:nvPr>
            <p:ph type="sldNum" sz="quarter" idx="12"/>
          </p:nvPr>
        </p:nvSpPr>
        <p:spPr/>
        <p:txBody>
          <a:bodyPr/>
          <a:lstStyle/>
          <a:p>
            <a:fld id="{9D3FF152-60F5-4862-82F9-1190556AA56F}" type="slidenum">
              <a:rPr lang="en-IN" smtClean="0"/>
              <a:t>27</a:t>
            </a:fld>
            <a:endParaRPr lang="en-IN"/>
          </a:p>
        </p:txBody>
      </p:sp>
      <p:sp>
        <p:nvSpPr>
          <p:cNvPr id="8" name="TextBox 7">
            <a:extLst>
              <a:ext uri="{FF2B5EF4-FFF2-40B4-BE49-F238E27FC236}">
                <a16:creationId xmlns:a16="http://schemas.microsoft.com/office/drawing/2014/main" id="{EBE96E80-6517-838B-A42D-432610CDE7D4}"/>
              </a:ext>
            </a:extLst>
          </p:cNvPr>
          <p:cNvSpPr txBox="1"/>
          <p:nvPr/>
        </p:nvSpPr>
        <p:spPr>
          <a:xfrm>
            <a:off x="445168" y="741967"/>
            <a:ext cx="8494294" cy="6116033"/>
          </a:xfrm>
          <a:prstGeom prst="rect">
            <a:avLst/>
          </a:prstGeom>
          <a:noFill/>
        </p:spPr>
        <p:txBody>
          <a:bodyPr wrap="square">
            <a:spAutoFit/>
          </a:bodyPr>
          <a:lstStyle/>
          <a:p>
            <a:pPr marR="73660" lvl="0" algn="just">
              <a:lnSpc>
                <a:spcPct val="150000"/>
              </a:lnSpc>
              <a:buSzPts val="1200"/>
              <a:tabLst>
                <a:tab pos="316865" algn="l"/>
              </a:tabLst>
            </a:pPr>
            <a:r>
              <a:rPr lang="en-US" sz="1800" dirty="0">
                <a:effectLst/>
                <a:latin typeface="Times New Roman" panose="02020603050405020304" pitchFamily="18" charset="0"/>
                <a:ea typeface="Times New Roman" panose="02020603050405020304" pitchFamily="18" charset="0"/>
              </a:rPr>
              <a:t>[1] Ms.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t>
            </a:r>
            <a:r>
              <a:rPr lang="en-US" sz="1800" spc="5"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Kamthe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Patil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“Suspicious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Activity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Recognition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Video</a:t>
            </a:r>
            <a:r>
              <a:rPr lang="en-US" sz="1800" spc="-285"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Surveillance</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System”,</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Fourth</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International</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Conference</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on</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Computing</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Communication</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Control</a:t>
            </a:r>
            <a:r>
              <a:rPr lang="en-US" sz="1800" spc="-2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Automation, Pune, India, Aug. 2018, pp. 1–6.</a:t>
            </a:r>
            <a:endParaRPr lang="en-IN" sz="1800" dirty="0">
              <a:effectLst/>
              <a:latin typeface="Times New Roman" panose="02020603050405020304" pitchFamily="18" charset="0"/>
              <a:ea typeface="Times New Roman" panose="02020603050405020304" pitchFamily="18" charset="0"/>
            </a:endParaRPr>
          </a:p>
          <a:p>
            <a:pPr marR="76200" lvl="0" algn="just">
              <a:lnSpc>
                <a:spcPct val="150000"/>
              </a:lnSpc>
              <a:buSzPts val="1200"/>
              <a:tabLst>
                <a:tab pos="273050" algn="l"/>
              </a:tabLst>
            </a:pPr>
            <a:r>
              <a:rPr lang="en-US" sz="1800" dirty="0">
                <a:effectLst/>
                <a:latin typeface="Times New Roman" panose="02020603050405020304" pitchFamily="18" charset="0"/>
                <a:ea typeface="Times New Roman" panose="02020603050405020304" pitchFamily="18" charset="0"/>
              </a:rPr>
              <a:t>[2] Suvarna</a:t>
            </a:r>
            <a:r>
              <a:rPr lang="en-US" sz="1800" spc="-65"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Nandyal</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Sanjeev</a:t>
            </a:r>
            <a:r>
              <a:rPr lang="en-US" sz="1800" spc="-6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kumar</a:t>
            </a:r>
            <a:r>
              <a:rPr lang="en-US" sz="1800" spc="-5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Angadi</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“Recognition</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Suspicious</a:t>
            </a:r>
            <a:r>
              <a:rPr lang="en-US" sz="1800" spc="-5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Human</a:t>
            </a:r>
            <a:r>
              <a:rPr lang="en-US" sz="1800" spc="-5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Activities</a:t>
            </a:r>
            <a:r>
              <a:rPr lang="en-US" sz="1800" spc="-2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Using</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KLT</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Kalman</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Filter</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For</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ATM</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Surveillance</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System”,</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International</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Conference</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on</a:t>
            </a:r>
            <a:r>
              <a:rPr lang="en-US" sz="1800" spc="-2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Innovative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Practices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 Technology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Management, Noida, India,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Feb.</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2021,</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pp. 174–179.</a:t>
            </a:r>
            <a:endParaRPr lang="en-IN" sz="1800" dirty="0">
              <a:effectLst/>
              <a:latin typeface="Times New Roman" panose="02020603050405020304" pitchFamily="18" charset="0"/>
              <a:ea typeface="Times New Roman" panose="02020603050405020304" pitchFamily="18" charset="0"/>
            </a:endParaRPr>
          </a:p>
          <a:p>
            <a:pPr algn="just">
              <a:lnSpc>
                <a:spcPct val="150000"/>
              </a:lnSpc>
              <a:spcAft>
                <a:spcPts val="1000"/>
              </a:spcAft>
            </a:pPr>
            <a:r>
              <a:rPr lang="en-US" sz="1800" dirty="0">
                <a:effectLst/>
                <a:latin typeface="Times New Roman" panose="02020603050405020304" pitchFamily="18" charset="0"/>
                <a:ea typeface="Times New Roman" panose="02020603050405020304" pitchFamily="18" charset="0"/>
              </a:rPr>
              <a:t>[3] Miwa</a:t>
            </a:r>
            <a:r>
              <a:rPr lang="en-US" sz="1800" spc="5"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Takai</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“Alert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Generation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Detection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Suspicious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Activity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Transfer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Learning”,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Second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World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Congress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Nature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Biologically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Inspired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Computing,</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Kitakyushu,</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Japan, Dec.</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2010, pp. 298–304.</a:t>
            </a:r>
            <a:endParaRPr lang="en-IN" sz="1800" dirty="0">
              <a:effectLst/>
              <a:latin typeface="Times New Roman" panose="02020603050405020304" pitchFamily="18" charset="0"/>
              <a:ea typeface="Times New Roman" panose="02020603050405020304" pitchFamily="18" charset="0"/>
            </a:endParaRPr>
          </a:p>
          <a:p>
            <a:pPr algn="just">
              <a:lnSpc>
                <a:spcPct val="150000"/>
              </a:lnSpc>
              <a:spcAft>
                <a:spcPts val="1000"/>
              </a:spcAft>
            </a:pPr>
            <a:r>
              <a:rPr lang="en-US" sz="1800" dirty="0">
                <a:effectLst/>
                <a:latin typeface="Times New Roman" panose="02020603050405020304" pitchFamily="18" charset="0"/>
                <a:ea typeface="Times New Roman" panose="02020603050405020304" pitchFamily="18" charset="0"/>
              </a:rPr>
              <a:t>[4] </a:t>
            </a:r>
            <a:r>
              <a:rPr lang="en-US" sz="1800" dirty="0" err="1">
                <a:effectLst/>
                <a:latin typeface="Times New Roman" panose="02020603050405020304" pitchFamily="18" charset="0"/>
                <a:ea typeface="Times New Roman" panose="02020603050405020304" pitchFamily="18" charset="0"/>
              </a:rPr>
              <a:t>Abouzar</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Ghasemi</a:t>
            </a:r>
            <a:r>
              <a:rPr lang="en-US" sz="1800" dirty="0">
                <a:effectLst/>
                <a:latin typeface="Times New Roman" panose="02020603050405020304" pitchFamily="18" charset="0"/>
                <a:ea typeface="Times New Roman" panose="02020603050405020304" pitchFamily="18" charset="0"/>
              </a:rPr>
              <a:t> “Suspicious Behavior Detection of People by Monitoring Camera”,</a:t>
            </a:r>
            <a:r>
              <a:rPr lang="en-US" sz="1800" spc="5"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2016.</a:t>
            </a:r>
            <a:r>
              <a:rPr lang="en-US" sz="1800" spc="-85"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International</a:t>
            </a:r>
            <a:r>
              <a:rPr lang="en-US" sz="1800" spc="-5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Journal</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Computer</a:t>
            </a:r>
            <a:r>
              <a:rPr lang="en-US" sz="1800" spc="-5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Trends</a:t>
            </a:r>
            <a:r>
              <a:rPr lang="en-US" sz="1800" spc="-5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Technology</a:t>
            </a:r>
            <a:r>
              <a:rPr lang="en-US" sz="1800" spc="-5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(IJCTT)</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volume</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29</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Number</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1.</a:t>
            </a:r>
            <a:endParaRPr lang="en-IN" sz="1800" dirty="0">
              <a:effectLst/>
              <a:latin typeface="Times New Roman" panose="02020603050405020304" pitchFamily="18" charset="0"/>
              <a:ea typeface="Times New Roman" panose="02020603050405020304" pitchFamily="18" charset="0"/>
            </a:endParaRPr>
          </a:p>
          <a:p>
            <a:pPr algn="just">
              <a:lnSpc>
                <a:spcPct val="150000"/>
              </a:lnSpc>
              <a:spcAft>
                <a:spcPts val="1000"/>
              </a:spcAft>
            </a:pP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8311249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2800" b="1" dirty="0">
                <a:solidFill>
                  <a:srgbClr val="7030A0"/>
                </a:solidFill>
                <a:latin typeface="Times New Roman" panose="02020603050405020304" pitchFamily="18" charset="0"/>
                <a:cs typeface="Times New Roman" panose="02020603050405020304" pitchFamily="18" charset="0"/>
              </a:rPr>
              <a:t>REFERENCES</a:t>
            </a:r>
            <a:endParaRPr lang="en-IN" sz="16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BE265B8C-C896-A501-9CD3-FE1FC45A6521}"/>
              </a:ext>
            </a:extLst>
          </p:cNvPr>
          <p:cNvSpPr>
            <a:spLocks noGrp="1"/>
          </p:cNvSpPr>
          <p:nvPr>
            <p:ph type="dt" sz="half" idx="10"/>
          </p:nvPr>
        </p:nvSpPr>
        <p:spPr/>
        <p:txBody>
          <a:bodyPr/>
          <a:lstStyle/>
          <a:p>
            <a:fld id="{A127E8FD-C7A6-4E4D-9717-6023A8087C61}" type="datetime1">
              <a:rPr lang="en-IN" smtClean="0"/>
              <a:t>09-04-2023</a:t>
            </a:fld>
            <a:endParaRPr lang="en-IN"/>
          </a:p>
        </p:txBody>
      </p:sp>
      <p:sp>
        <p:nvSpPr>
          <p:cNvPr id="5" name="Slide Number Placeholder 4">
            <a:extLst>
              <a:ext uri="{FF2B5EF4-FFF2-40B4-BE49-F238E27FC236}">
                <a16:creationId xmlns:a16="http://schemas.microsoft.com/office/drawing/2014/main" id="{91EFDBAE-521D-3BF3-1EEF-E033411EFA66}"/>
              </a:ext>
            </a:extLst>
          </p:cNvPr>
          <p:cNvSpPr>
            <a:spLocks noGrp="1"/>
          </p:cNvSpPr>
          <p:nvPr>
            <p:ph type="sldNum" sz="quarter" idx="12"/>
          </p:nvPr>
        </p:nvSpPr>
        <p:spPr/>
        <p:txBody>
          <a:bodyPr/>
          <a:lstStyle/>
          <a:p>
            <a:fld id="{9D3FF152-60F5-4862-82F9-1190556AA56F}" type="slidenum">
              <a:rPr lang="en-IN" smtClean="0"/>
              <a:t>28</a:t>
            </a:fld>
            <a:endParaRPr lang="en-IN"/>
          </a:p>
        </p:txBody>
      </p:sp>
      <p:sp>
        <p:nvSpPr>
          <p:cNvPr id="8" name="TextBox 7">
            <a:extLst>
              <a:ext uri="{FF2B5EF4-FFF2-40B4-BE49-F238E27FC236}">
                <a16:creationId xmlns:a16="http://schemas.microsoft.com/office/drawing/2014/main" id="{EBE96E80-6517-838B-A42D-432610CDE7D4}"/>
              </a:ext>
            </a:extLst>
          </p:cNvPr>
          <p:cNvSpPr txBox="1"/>
          <p:nvPr/>
        </p:nvSpPr>
        <p:spPr>
          <a:xfrm>
            <a:off x="445168" y="741967"/>
            <a:ext cx="8494294" cy="6098464"/>
          </a:xfrm>
          <a:prstGeom prst="rect">
            <a:avLst/>
          </a:prstGeom>
          <a:noFill/>
        </p:spPr>
        <p:txBody>
          <a:bodyPr wrap="square">
            <a:spAutoFit/>
          </a:bodyPr>
          <a:lstStyle/>
          <a:p>
            <a:pPr algn="just">
              <a:lnSpc>
                <a:spcPct val="160000"/>
              </a:lnSpc>
            </a:pPr>
            <a:r>
              <a:rPr lang="en-IN" sz="1800" dirty="0">
                <a:solidFill>
                  <a:srgbClr val="000000"/>
                </a:solidFill>
                <a:latin typeface="Times New Roman" panose="02020603050405020304" pitchFamily="18" charset="0"/>
                <a:ea typeface="Calibri" panose="020F0502020204030204" pitchFamily="34" charset="0"/>
              </a:rPr>
              <a:t>[5] </a:t>
            </a:r>
            <a:r>
              <a:rPr lang="en-US" sz="1800" dirty="0" err="1">
                <a:effectLst/>
                <a:latin typeface="Times New Roman" panose="02020603050405020304" pitchFamily="18" charset="0"/>
                <a:ea typeface="Times New Roman" panose="02020603050405020304" pitchFamily="18" charset="0"/>
              </a:rPr>
              <a:t>Nipunjita</a:t>
            </a:r>
            <a:r>
              <a:rPr lang="en-US" sz="1800" spc="5"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Bordoloi</a:t>
            </a:r>
            <a:r>
              <a:rPr lang="en-US" sz="1800" dirty="0">
                <a:effectLst/>
                <a:latin typeface="Times New Roman" panose="02020603050405020304" pitchFamily="18" charset="0"/>
                <a:ea typeface="Times New Roman" panose="02020603050405020304" pitchFamily="18" charset="0"/>
              </a:rPr>
              <a: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Anjan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Kumar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Talukdar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“Suspicious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Activity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Detection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from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YOLOv3”,</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2021.IEEE 10.1109/INDICON49873.2020.9342230.</a:t>
            </a:r>
            <a:endParaRPr lang="en-IN" sz="1800" dirty="0">
              <a:solidFill>
                <a:srgbClr val="000000"/>
              </a:solidFill>
              <a:latin typeface="Times New Roman" panose="02020603050405020304" pitchFamily="18" charset="0"/>
              <a:ea typeface="Calibri" panose="020F0502020204030204" pitchFamily="34" charset="0"/>
            </a:endParaRPr>
          </a:p>
          <a:p>
            <a:pPr marR="74930" lvl="0" algn="just">
              <a:lnSpc>
                <a:spcPct val="150000"/>
              </a:lnSpc>
              <a:buSzPts val="1200"/>
              <a:tabLst>
                <a:tab pos="274320" algn="l"/>
              </a:tabLst>
            </a:pPr>
            <a:r>
              <a:rPr lang="en-IN" sz="1800" dirty="0">
                <a:solidFill>
                  <a:srgbClr val="000000"/>
                </a:solidFill>
                <a:latin typeface="Times New Roman" panose="02020603050405020304" pitchFamily="18" charset="0"/>
                <a:ea typeface="Calibri" panose="020F0502020204030204" pitchFamily="34" charset="0"/>
              </a:rPr>
              <a:t>[6] </a:t>
            </a:r>
            <a:r>
              <a:rPr lang="en-US" sz="1800" dirty="0">
                <a:effectLst/>
                <a:latin typeface="Times New Roman" panose="02020603050405020304" pitchFamily="18" charset="0"/>
                <a:ea typeface="Times New Roman" panose="02020603050405020304" pitchFamily="18" charset="0"/>
              </a:rPr>
              <a:t>Aqil</a:t>
            </a:r>
            <a:r>
              <a:rPr lang="en-US" sz="1800" spc="-45"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Shamnath</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Meena</a:t>
            </a:r>
            <a:r>
              <a:rPr lang="en-US" sz="1800" spc="-5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Belwal</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“Human</a:t>
            </a:r>
            <a:r>
              <a:rPr lang="en-US" sz="1800" spc="-5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Suspicious</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Activity</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Detection</a:t>
            </a:r>
            <a:r>
              <a:rPr lang="en-US" sz="1800" spc="-5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Using</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Ensemble</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Machine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Learning Techniques”,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2022.</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IEEE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10.1109/CONIT55038.2022.9848183.</a:t>
            </a:r>
            <a:endParaRPr lang="en-IN" sz="1800" dirty="0">
              <a:effectLst/>
              <a:latin typeface="Times New Roman" panose="02020603050405020304" pitchFamily="18" charset="0"/>
              <a:ea typeface="Times New Roman" panose="02020603050405020304" pitchFamily="18" charset="0"/>
            </a:endParaRPr>
          </a:p>
          <a:p>
            <a:pPr marR="74930" lvl="0" algn="just">
              <a:lnSpc>
                <a:spcPct val="150000"/>
              </a:lnSpc>
              <a:buSzPts val="1200"/>
              <a:tabLst>
                <a:tab pos="318770" algn="l"/>
              </a:tabLst>
            </a:pPr>
            <a:r>
              <a:rPr lang="en-IN" sz="1800" dirty="0">
                <a:solidFill>
                  <a:srgbClr val="000000"/>
                </a:solidFill>
                <a:latin typeface="Times New Roman" panose="02020603050405020304" pitchFamily="18" charset="0"/>
                <a:ea typeface="Calibri" panose="020F0502020204030204" pitchFamily="34" charset="0"/>
              </a:rPr>
              <a:t>[7] </a:t>
            </a:r>
            <a:r>
              <a:rPr lang="en-US" sz="1800" dirty="0" err="1">
                <a:effectLst/>
                <a:latin typeface="Times New Roman" panose="02020603050405020304" pitchFamily="18" charset="0"/>
                <a:ea typeface="Times New Roman" panose="02020603050405020304" pitchFamily="18" charset="0"/>
              </a:rPr>
              <a:t>Sathyajit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Loganathan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Gayashan</a:t>
            </a:r>
            <a:r>
              <a:rPr lang="en-US" sz="1800" spc="5"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Kariyawasam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“Suspicious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Activity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Detection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Surveillance</a:t>
            </a:r>
            <a:r>
              <a:rPr lang="en-US" sz="1800" spc="-4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Footage”,</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International</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Conference</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on</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Electrical</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Computing</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Technologies</a:t>
            </a:r>
            <a:r>
              <a:rPr lang="en-US" sz="1800" spc="-2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Applications, Ras Al Khaimah,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United Arab</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Emirates, Nov.</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2019, pp.</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1–4.</a:t>
            </a:r>
            <a:endParaRPr lang="en-IN" sz="1800" dirty="0">
              <a:effectLst/>
              <a:latin typeface="Times New Roman" panose="02020603050405020304" pitchFamily="18" charset="0"/>
              <a:ea typeface="Times New Roman" panose="02020603050405020304" pitchFamily="18" charset="0"/>
            </a:endParaRPr>
          </a:p>
          <a:p>
            <a:pPr algn="just">
              <a:lnSpc>
                <a:spcPct val="160000"/>
              </a:lnSpc>
              <a:spcAft>
                <a:spcPts val="1000"/>
              </a:spcAft>
            </a:pPr>
            <a:r>
              <a:rPr lang="en-US" sz="1800" dirty="0">
                <a:latin typeface="Times New Roman" panose="02020603050405020304" pitchFamily="18" charset="0"/>
                <a:ea typeface="Times New Roman" panose="02020603050405020304" pitchFamily="18" charset="0"/>
              </a:rPr>
              <a:t>[8] </a:t>
            </a:r>
            <a:r>
              <a:rPr lang="en-US" sz="1800" dirty="0">
                <a:effectLst/>
                <a:latin typeface="Times New Roman" panose="02020603050405020304" pitchFamily="18" charset="0"/>
                <a:ea typeface="Times New Roman" panose="02020603050405020304" pitchFamily="18" charset="0"/>
              </a:rPr>
              <a:t>Amrutha C. V and </a:t>
            </a:r>
            <a:r>
              <a:rPr lang="en-US" sz="1800" dirty="0" err="1">
                <a:effectLst/>
                <a:latin typeface="Times New Roman" panose="02020603050405020304" pitchFamily="18" charset="0"/>
                <a:ea typeface="Times New Roman" panose="02020603050405020304" pitchFamily="18" charset="0"/>
              </a:rPr>
              <a:t>Joytsna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Amudha</a:t>
            </a:r>
            <a:r>
              <a:rPr lang="en-US" sz="1800" dirty="0">
                <a:effectLst/>
                <a:latin typeface="Times New Roman" panose="02020603050405020304" pitchFamily="18" charset="0"/>
                <a:ea typeface="Times New Roman" panose="02020603050405020304" pitchFamily="18" charset="0"/>
              </a:rPr>
              <a:t> J “Deep Learning Approach for Suspicious Activity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Detection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from Surveillance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Video”, 2020.IEEE </a:t>
            </a:r>
            <a:r>
              <a:rPr lang="en-US" sz="1800" u="sng" dirty="0">
                <a:solidFill>
                  <a:srgbClr val="0000FF"/>
                </a:solidFill>
                <a:effectLst/>
                <a:latin typeface="Times New Roman" panose="02020603050405020304" pitchFamily="18" charset="0"/>
                <a:ea typeface="Times New Roman" panose="02020603050405020304" pitchFamily="18" charset="0"/>
                <a:hlinkClick r:id="rId2"/>
              </a:rPr>
              <a:t>ICIMIA48430.2020.9074920</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lgn="just">
              <a:lnSpc>
                <a:spcPct val="160000"/>
              </a:lnSpc>
              <a:spcAft>
                <a:spcPts val="1000"/>
              </a:spcAft>
            </a:pPr>
            <a:endParaRPr lang="en-IN" sz="1800" dirty="0">
              <a:latin typeface="Calibri" panose="020F0502020204030204" pitchFamily="34" charset="0"/>
              <a:ea typeface="Times New Roman" panose="02020603050405020304" pitchFamily="18" charset="0"/>
            </a:endParaRPr>
          </a:p>
          <a:p>
            <a:pPr marL="0" indent="0" algn="just">
              <a:lnSpc>
                <a:spcPct val="160000"/>
              </a:lnSpc>
              <a:buNone/>
            </a:pPr>
            <a:endParaRPr lang="en-IN" sz="1800" dirty="0"/>
          </a:p>
        </p:txBody>
      </p:sp>
    </p:spTree>
    <p:extLst>
      <p:ext uri="{BB962C8B-B14F-4D97-AF65-F5344CB8AC3E}">
        <p14:creationId xmlns:p14="http://schemas.microsoft.com/office/powerpoint/2010/main" val="5259909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9D3FF152-60F5-4862-82F9-1190556AA56F}" type="slidenum">
              <a:rPr lang="en-IN" smtClean="0"/>
              <a:t>29</a:t>
            </a:fld>
            <a:endParaRPr lang="en-IN"/>
          </a:p>
        </p:txBody>
      </p:sp>
      <p:sp>
        <p:nvSpPr>
          <p:cNvPr id="4" name="Rectangle 3"/>
          <p:cNvSpPr/>
          <p:nvPr/>
        </p:nvSpPr>
        <p:spPr>
          <a:xfrm>
            <a:off x="2670118" y="2860655"/>
            <a:ext cx="3787832"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THANK YOU </a:t>
            </a:r>
          </a:p>
        </p:txBody>
      </p:sp>
    </p:spTree>
    <p:extLst>
      <p:ext uri="{BB962C8B-B14F-4D97-AF65-F5344CB8AC3E}">
        <p14:creationId xmlns:p14="http://schemas.microsoft.com/office/powerpoint/2010/main" val="1220985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Objective of the Project</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382B3EE2-24C4-940E-3786-D25689664F2D}"/>
              </a:ext>
            </a:extLst>
          </p:cNvPr>
          <p:cNvSpPr>
            <a:spLocks noGrp="1"/>
          </p:cNvSpPr>
          <p:nvPr>
            <p:ph type="dt" sz="half" idx="10"/>
          </p:nvPr>
        </p:nvSpPr>
        <p:spPr/>
        <p:txBody>
          <a:bodyPr/>
          <a:lstStyle/>
          <a:p>
            <a:fld id="{368C5B53-8BED-48C0-8230-40B62B9F94F5}" type="datetime1">
              <a:rPr lang="en-IN" smtClean="0"/>
              <a:t>09-04-2023</a:t>
            </a:fld>
            <a:endParaRPr lang="en-IN"/>
          </a:p>
        </p:txBody>
      </p:sp>
      <p:sp>
        <p:nvSpPr>
          <p:cNvPr id="4" name="Slide Number Placeholder 3">
            <a:extLst>
              <a:ext uri="{FF2B5EF4-FFF2-40B4-BE49-F238E27FC236}">
                <a16:creationId xmlns:a16="http://schemas.microsoft.com/office/drawing/2014/main" id="{53EE05FC-38D6-EA45-0957-044D82E81D3A}"/>
              </a:ext>
            </a:extLst>
          </p:cNvPr>
          <p:cNvSpPr>
            <a:spLocks noGrp="1"/>
          </p:cNvSpPr>
          <p:nvPr>
            <p:ph type="sldNum" sz="quarter" idx="12"/>
          </p:nvPr>
        </p:nvSpPr>
        <p:spPr/>
        <p:txBody>
          <a:bodyPr/>
          <a:lstStyle/>
          <a:p>
            <a:fld id="{9D3FF152-60F5-4862-82F9-1190556AA56F}" type="slidenum">
              <a:rPr lang="en-IN" smtClean="0"/>
              <a:t>3</a:t>
            </a:fld>
            <a:endParaRPr lang="en-IN"/>
          </a:p>
        </p:txBody>
      </p:sp>
      <p:sp>
        <p:nvSpPr>
          <p:cNvPr id="6" name="TextBox 5">
            <a:extLst>
              <a:ext uri="{FF2B5EF4-FFF2-40B4-BE49-F238E27FC236}">
                <a16:creationId xmlns:a16="http://schemas.microsoft.com/office/drawing/2014/main" id="{F25F7447-D412-E6B5-85DF-F7BDAC7D93A8}"/>
              </a:ext>
            </a:extLst>
          </p:cNvPr>
          <p:cNvSpPr txBox="1"/>
          <p:nvPr/>
        </p:nvSpPr>
        <p:spPr>
          <a:xfrm>
            <a:off x="457200" y="1118937"/>
            <a:ext cx="8199521" cy="4832092"/>
          </a:xfrm>
          <a:prstGeom prst="rect">
            <a:avLst/>
          </a:prstGeom>
          <a:noFill/>
        </p:spPr>
        <p:txBody>
          <a:bodyPr wrap="square">
            <a:spAutoFit/>
          </a:bodyPr>
          <a:lstStyle/>
          <a:p>
            <a:pPr algn="just"/>
            <a:r>
              <a:rPr lang="en-US" sz="2200" dirty="0">
                <a:latin typeface="Times New Roman" panose="02020603050405020304" pitchFamily="18" charset="0"/>
                <a:cs typeface="Times New Roman" panose="02020603050405020304" pitchFamily="18" charset="0"/>
              </a:rPr>
              <a:t>• Detection of unusual human behavior in public places has been a tedious process if we do it as manual process. </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 As it is a important task, human process may be random and unpredictable and classification of human violence can be very difficult. </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 So we are proposed system which works as a Automated Surveillance System to detect and track Violence Activity. </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 The primary goal of video surveillance is to replace the current passive version so that aberrant human activity may be recorded and, after analysis, an alert can be generated through alarms to stop odd activity. </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3226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Literature Survey</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0FCACADF-1635-558B-04DA-FD992F91EEEC}"/>
              </a:ext>
            </a:extLst>
          </p:cNvPr>
          <p:cNvSpPr>
            <a:spLocks noGrp="1"/>
          </p:cNvSpPr>
          <p:nvPr>
            <p:ph type="dt" sz="half" idx="10"/>
          </p:nvPr>
        </p:nvSpPr>
        <p:spPr/>
        <p:txBody>
          <a:bodyPr/>
          <a:lstStyle/>
          <a:p>
            <a:fld id="{786EFE27-0395-4A36-8E9A-91462FF8D601}" type="datetime1">
              <a:rPr lang="en-IN" smtClean="0"/>
              <a:t>09-04-2023</a:t>
            </a:fld>
            <a:endParaRPr lang="en-IN"/>
          </a:p>
        </p:txBody>
      </p:sp>
      <p:sp>
        <p:nvSpPr>
          <p:cNvPr id="6" name="Slide Number Placeholder 5">
            <a:extLst>
              <a:ext uri="{FF2B5EF4-FFF2-40B4-BE49-F238E27FC236}">
                <a16:creationId xmlns:a16="http://schemas.microsoft.com/office/drawing/2014/main" id="{1F558AD7-1919-A8D4-08D5-EFFEF53BCAAA}"/>
              </a:ext>
            </a:extLst>
          </p:cNvPr>
          <p:cNvSpPr>
            <a:spLocks noGrp="1"/>
          </p:cNvSpPr>
          <p:nvPr>
            <p:ph type="sldNum" sz="quarter" idx="12"/>
          </p:nvPr>
        </p:nvSpPr>
        <p:spPr/>
        <p:txBody>
          <a:bodyPr/>
          <a:lstStyle/>
          <a:p>
            <a:fld id="{9D3FF152-60F5-4862-82F9-1190556AA56F}" type="slidenum">
              <a:rPr lang="en-IN" smtClean="0"/>
              <a:t>4</a:t>
            </a:fld>
            <a:endParaRPr lang="en-IN"/>
          </a:p>
        </p:txBody>
      </p:sp>
      <p:graphicFrame>
        <p:nvGraphicFramePr>
          <p:cNvPr id="3" name="Table 2">
            <a:extLst>
              <a:ext uri="{FF2B5EF4-FFF2-40B4-BE49-F238E27FC236}">
                <a16:creationId xmlns:a16="http://schemas.microsoft.com/office/drawing/2014/main" id="{594C5C74-17C6-BFC6-0FB6-6E1C8270AACF}"/>
              </a:ext>
            </a:extLst>
          </p:cNvPr>
          <p:cNvGraphicFramePr>
            <a:graphicFrameLocks noGrp="1"/>
          </p:cNvGraphicFramePr>
          <p:nvPr>
            <p:extLst>
              <p:ext uri="{D42A27DB-BD31-4B8C-83A1-F6EECF244321}">
                <p14:modId xmlns:p14="http://schemas.microsoft.com/office/powerpoint/2010/main" val="2791952131"/>
              </p:ext>
            </p:extLst>
          </p:nvPr>
        </p:nvGraphicFramePr>
        <p:xfrm>
          <a:off x="469232" y="696250"/>
          <a:ext cx="8169441" cy="5243195"/>
        </p:xfrm>
        <a:graphic>
          <a:graphicData uri="http://schemas.openxmlformats.org/drawingml/2006/table">
            <a:tbl>
              <a:tblPr firstRow="1" bandRow="1">
                <a:tableStyleId>{B301B821-A1FF-4177-AEE7-76D212191A09}</a:tableStyleId>
              </a:tblPr>
              <a:tblGrid>
                <a:gridCol w="785090">
                  <a:extLst>
                    <a:ext uri="{9D8B030D-6E8A-4147-A177-3AD203B41FA5}">
                      <a16:colId xmlns:a16="http://schemas.microsoft.com/office/drawing/2014/main" val="45412548"/>
                    </a:ext>
                  </a:extLst>
                </a:gridCol>
                <a:gridCol w="2136474">
                  <a:extLst>
                    <a:ext uri="{9D8B030D-6E8A-4147-A177-3AD203B41FA5}">
                      <a16:colId xmlns:a16="http://schemas.microsoft.com/office/drawing/2014/main" val="20000"/>
                    </a:ext>
                  </a:extLst>
                </a:gridCol>
                <a:gridCol w="2265178">
                  <a:extLst>
                    <a:ext uri="{9D8B030D-6E8A-4147-A177-3AD203B41FA5}">
                      <a16:colId xmlns:a16="http://schemas.microsoft.com/office/drawing/2014/main" val="20001"/>
                    </a:ext>
                  </a:extLst>
                </a:gridCol>
                <a:gridCol w="2982699">
                  <a:extLst>
                    <a:ext uri="{9D8B030D-6E8A-4147-A177-3AD203B41FA5}">
                      <a16:colId xmlns:a16="http://schemas.microsoft.com/office/drawing/2014/main" val="20002"/>
                    </a:ext>
                  </a:extLst>
                </a:gridCol>
              </a:tblGrid>
              <a:tr h="317255">
                <a:tc>
                  <a:txBody>
                    <a:bodyPr/>
                    <a:lstStyle/>
                    <a:p>
                      <a:pPr algn="ctr"/>
                      <a:r>
                        <a:rPr lang="en-US" sz="1800" b="1" dirty="0"/>
                        <a:t>S.NO</a:t>
                      </a:r>
                      <a:endParaRPr lang="en-US" sz="1800" b="1" dirty="0">
                        <a:latin typeface="Times New Roman" pitchFamily="18" charset="0"/>
                        <a:cs typeface="Times New Roman" pitchFamily="18" charset="0"/>
                      </a:endParaRPr>
                    </a:p>
                  </a:txBody>
                  <a:tcPr anchor="ctr"/>
                </a:tc>
                <a:tc>
                  <a:txBody>
                    <a:bodyPr/>
                    <a:lstStyle/>
                    <a:p>
                      <a:pPr algn="ctr"/>
                      <a:r>
                        <a:rPr lang="en-US" sz="1800" b="1" dirty="0"/>
                        <a:t>AUTHOR &amp; YEAR</a:t>
                      </a:r>
                      <a:endParaRPr lang="en-US" sz="1800" b="1" dirty="0">
                        <a:latin typeface="Times New Roman" pitchFamily="18" charset="0"/>
                        <a:cs typeface="Times New Roman" pitchFamily="18" charset="0"/>
                      </a:endParaRPr>
                    </a:p>
                  </a:txBody>
                  <a:tcPr anchor="ctr"/>
                </a:tc>
                <a:tc>
                  <a:txBody>
                    <a:bodyPr/>
                    <a:lstStyle/>
                    <a:p>
                      <a:pPr algn="ctr"/>
                      <a:r>
                        <a:rPr lang="en-US" sz="1800" b="1" dirty="0"/>
                        <a:t>TITLE</a:t>
                      </a:r>
                      <a:endParaRPr lang="en-US" sz="1800" b="1" dirty="0">
                        <a:latin typeface="Times New Roman" pitchFamily="18" charset="0"/>
                        <a:cs typeface="Times New Roman" pitchFamily="18" charset="0"/>
                      </a:endParaRPr>
                    </a:p>
                  </a:txBody>
                  <a:tcPr anchor="ctr"/>
                </a:tc>
                <a:tc>
                  <a:txBody>
                    <a:bodyPr/>
                    <a:lstStyle/>
                    <a:p>
                      <a:pPr algn="ctr"/>
                      <a:r>
                        <a:rPr lang="en-US" sz="1800" b="1" dirty="0"/>
                        <a:t>OBJECTIVE</a:t>
                      </a:r>
                      <a:endParaRPr lang="en-US" sz="1800" b="1" dirty="0">
                        <a:latin typeface="Times New Roman" pitchFamily="18" charset="0"/>
                        <a:cs typeface="Times New Roman" pitchFamily="18" charset="0"/>
                      </a:endParaRPr>
                    </a:p>
                  </a:txBody>
                  <a:tcPr anchor="ctr"/>
                </a:tc>
                <a:extLst>
                  <a:ext uri="{0D108BD9-81ED-4DB2-BD59-A6C34878D82A}">
                    <a16:rowId xmlns:a16="http://schemas.microsoft.com/office/drawing/2014/main" val="10000"/>
                  </a:ext>
                </a:extLst>
              </a:tr>
              <a:tr h="2134123">
                <a:tc>
                  <a:txBody>
                    <a:bodyPr/>
                    <a:lstStyle/>
                    <a:p>
                      <a:r>
                        <a:rPr lang="en-US" sz="1800" dirty="0"/>
                        <a:t>     1.</a:t>
                      </a:r>
                      <a:endParaRPr lang="en-US" sz="1800" dirty="0">
                        <a:latin typeface="Times New Roman" pitchFamily="18" charset="0"/>
                        <a:cs typeface="Times New Roman" pitchFamily="18" charset="0"/>
                      </a:endParaRPr>
                    </a:p>
                  </a:txBody>
                  <a:tcPr anchor="ctr"/>
                </a:tc>
                <a:tc>
                  <a:txBody>
                    <a:bodyPr/>
                    <a:lstStyle/>
                    <a:p>
                      <a:r>
                        <a:rPr lang="en-US" sz="1800" dirty="0"/>
                        <a:t>Ms. U. M. </a:t>
                      </a:r>
                      <a:r>
                        <a:rPr lang="en-US" sz="1800" dirty="0" err="1"/>
                        <a:t>Kamthe</a:t>
                      </a:r>
                      <a:r>
                        <a:rPr lang="en-US" sz="1800" dirty="0"/>
                        <a:t>,</a:t>
                      </a:r>
                    </a:p>
                    <a:p>
                      <a:r>
                        <a:rPr lang="en-US" sz="1800" dirty="0"/>
                        <a:t>Dr. C. G. </a:t>
                      </a:r>
                      <a:r>
                        <a:rPr lang="en-US" sz="1800" dirty="0" err="1"/>
                        <a:t>Patil</a:t>
                      </a:r>
                      <a:r>
                        <a:rPr lang="en-US" sz="1800" dirty="0"/>
                        <a:t>  </a:t>
                      </a:r>
                      <a:r>
                        <a:rPr lang="en-US" sz="1800" baseline="0" dirty="0"/>
                        <a:t>(2018)</a:t>
                      </a:r>
                      <a:endParaRPr lang="en-US" sz="1800" dirty="0">
                        <a:latin typeface="Times New Roman" pitchFamily="18" charset="0"/>
                        <a:cs typeface="Times New Roman" pitchFamily="18" charset="0"/>
                      </a:endParaRPr>
                    </a:p>
                  </a:txBody>
                  <a:tcPr anchor="ctr"/>
                </a:tc>
                <a:tc>
                  <a:txBody>
                    <a:bodyPr/>
                    <a:lstStyle/>
                    <a:p>
                      <a:pPr algn="l"/>
                      <a:r>
                        <a:rPr lang="en-US" sz="1800" dirty="0"/>
                        <a:t>Suspicious Activity Recognition In Video Surveillance System</a:t>
                      </a:r>
                      <a:endParaRPr lang="en-US" sz="1800" dirty="0">
                        <a:latin typeface="Times New Roman" pitchFamily="18" charset="0"/>
                        <a:cs typeface="Times New Roman" pitchFamily="18" charset="0"/>
                      </a:endParaRPr>
                    </a:p>
                  </a:txBody>
                  <a:tcPr anchor="ctr"/>
                </a:tc>
                <a:tc>
                  <a:txBody>
                    <a:bodyPr/>
                    <a:lstStyle/>
                    <a:p>
                      <a:pPr algn="l"/>
                      <a:r>
                        <a:rPr lang="en-US" sz="1800" dirty="0"/>
                        <a:t>This system predicts the</a:t>
                      </a:r>
                      <a:r>
                        <a:rPr lang="en-US" sz="1800" baseline="0" dirty="0"/>
                        <a:t> </a:t>
                      </a:r>
                      <a:r>
                        <a:rPr lang="en-US" sz="1800" dirty="0"/>
                        <a:t>suspicious activities using some predefined conditions</a:t>
                      </a:r>
                    </a:p>
                    <a:p>
                      <a:pPr algn="l"/>
                      <a:r>
                        <a:rPr lang="en-US" sz="1800" dirty="0"/>
                        <a:t>and eliminates the training of Dataset in machine learning methods</a:t>
                      </a:r>
                      <a:r>
                        <a:rPr lang="en-US" sz="1800" baseline="0" dirty="0"/>
                        <a:t> </a:t>
                      </a:r>
                      <a:r>
                        <a:rPr lang="en-US" sz="1800" dirty="0"/>
                        <a:t>main focus on ATM loitering and abandoned luggage.</a:t>
                      </a:r>
                      <a:endParaRPr lang="en-US" sz="1800" dirty="0">
                        <a:latin typeface="Times New Roman" pitchFamily="18" charset="0"/>
                        <a:cs typeface="Times New Roman" pitchFamily="18" charset="0"/>
                      </a:endParaRPr>
                    </a:p>
                  </a:txBody>
                  <a:tcPr anchor="ctr"/>
                </a:tc>
                <a:extLst>
                  <a:ext uri="{0D108BD9-81ED-4DB2-BD59-A6C34878D82A}">
                    <a16:rowId xmlns:a16="http://schemas.microsoft.com/office/drawing/2014/main" val="10001"/>
                  </a:ext>
                </a:extLst>
              </a:tr>
              <a:tr h="2591435">
                <a:tc>
                  <a:txBody>
                    <a:bodyPr/>
                    <a:lstStyle/>
                    <a:p>
                      <a:r>
                        <a:rPr lang="en-US" sz="1800" dirty="0"/>
                        <a:t>      2.</a:t>
                      </a:r>
                      <a:endParaRPr lang="en-US" sz="1800" dirty="0">
                        <a:latin typeface="Times New Roman" pitchFamily="18" charset="0"/>
                        <a:cs typeface="Times New Roman" pitchFamily="18" charset="0"/>
                      </a:endParaRPr>
                    </a:p>
                  </a:txBody>
                  <a:tcPr anchor="ctr"/>
                </a:tc>
                <a:tc>
                  <a:txBody>
                    <a:bodyPr/>
                    <a:lstStyle/>
                    <a:p>
                      <a:r>
                        <a:rPr lang="en-US" sz="1800" dirty="0" err="1"/>
                        <a:t>Suvarna</a:t>
                      </a:r>
                      <a:r>
                        <a:rPr lang="en-US" sz="1800" dirty="0"/>
                        <a:t> </a:t>
                      </a:r>
                      <a:r>
                        <a:rPr lang="en-US" sz="1800" dirty="0" err="1"/>
                        <a:t>Nandyal</a:t>
                      </a:r>
                      <a:r>
                        <a:rPr lang="en-US" sz="1800" dirty="0"/>
                        <a:t>,</a:t>
                      </a:r>
                      <a:r>
                        <a:rPr lang="en-US" sz="1800" baseline="0" dirty="0"/>
                        <a:t> Sanjeev </a:t>
                      </a:r>
                      <a:r>
                        <a:rPr lang="en-US" sz="1800" baseline="0" dirty="0" err="1"/>
                        <a:t>kumar</a:t>
                      </a:r>
                      <a:r>
                        <a:rPr lang="en-US" sz="1800" baseline="0" dirty="0"/>
                        <a:t> </a:t>
                      </a:r>
                      <a:r>
                        <a:rPr lang="en-US" sz="1800" baseline="0" dirty="0" err="1"/>
                        <a:t>Angadi</a:t>
                      </a:r>
                      <a:r>
                        <a:rPr lang="en-US" sz="1800" dirty="0"/>
                        <a:t>(2021)</a:t>
                      </a:r>
                      <a:endParaRPr lang="en-US" sz="1800" dirty="0">
                        <a:latin typeface="Times New Roman" pitchFamily="18" charset="0"/>
                        <a:cs typeface="Times New Roman" pitchFamily="18" charset="0"/>
                      </a:endParaRPr>
                    </a:p>
                  </a:txBody>
                  <a:tcPr anchor="ctr"/>
                </a:tc>
                <a:tc>
                  <a:txBody>
                    <a:bodyPr/>
                    <a:lstStyle/>
                    <a:p>
                      <a:pPr algn="l"/>
                      <a:r>
                        <a:rPr lang="en-US" sz="1800" dirty="0"/>
                        <a:t>Recognition Of Suspicious Human Activities Using KLT and </a:t>
                      </a:r>
                      <a:r>
                        <a:rPr lang="en-US" sz="1800" dirty="0" err="1"/>
                        <a:t>Kalman</a:t>
                      </a:r>
                      <a:r>
                        <a:rPr lang="en-US" sz="1800" dirty="0"/>
                        <a:t> Filter For ATM Surveillance System</a:t>
                      </a:r>
                      <a:endParaRPr lang="en-US" sz="1800" dirty="0">
                        <a:latin typeface="Times New Roman" pitchFamily="18" charset="0"/>
                        <a:cs typeface="Times New Roman" pitchFamily="18" charset="0"/>
                      </a:endParaRPr>
                    </a:p>
                  </a:txBody>
                  <a:tcPr anchor="ctr"/>
                </a:tc>
                <a:tc>
                  <a:txBody>
                    <a:bodyPr/>
                    <a:lstStyle/>
                    <a:p>
                      <a:pPr algn="l"/>
                      <a:r>
                        <a:rPr lang="en-US" sz="1800" dirty="0"/>
                        <a:t>System which detects the suspicious and non-suspicious behaviors of human in ATMs.</a:t>
                      </a:r>
                    </a:p>
                    <a:p>
                      <a:pPr algn="l"/>
                      <a:r>
                        <a:rPr lang="en-US" sz="1800" dirty="0"/>
                        <a:t>uses the </a:t>
                      </a:r>
                      <a:r>
                        <a:rPr lang="en-US" sz="1800" dirty="0" err="1"/>
                        <a:t>Kanade</a:t>
                      </a:r>
                      <a:r>
                        <a:rPr lang="en-US" sz="1800" dirty="0"/>
                        <a:t> Locus </a:t>
                      </a:r>
                      <a:r>
                        <a:rPr lang="en-US" sz="1800" dirty="0" err="1"/>
                        <a:t>Thomasi</a:t>
                      </a:r>
                      <a:r>
                        <a:rPr lang="en-US" sz="1800" dirty="0"/>
                        <a:t> algorithm which extracts features and object tracking to detect the suspicious activities this is an real time tracking system.</a:t>
                      </a:r>
                      <a:endParaRPr lang="en-US" sz="1800" dirty="0">
                        <a:latin typeface="Times New Roman" pitchFamily="18" charset="0"/>
                        <a:cs typeface="Times New Roman" pitchFamily="18" charset="0"/>
                      </a:endParaRPr>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343324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Literature Survey</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0FCACADF-1635-558B-04DA-FD992F91EEEC}"/>
              </a:ext>
            </a:extLst>
          </p:cNvPr>
          <p:cNvSpPr>
            <a:spLocks noGrp="1"/>
          </p:cNvSpPr>
          <p:nvPr>
            <p:ph type="dt" sz="half" idx="10"/>
          </p:nvPr>
        </p:nvSpPr>
        <p:spPr/>
        <p:txBody>
          <a:bodyPr/>
          <a:lstStyle/>
          <a:p>
            <a:fld id="{786EFE27-0395-4A36-8E9A-91462FF8D601}" type="datetime1">
              <a:rPr lang="en-IN" smtClean="0"/>
              <a:t>09-04-2023</a:t>
            </a:fld>
            <a:endParaRPr lang="en-IN"/>
          </a:p>
        </p:txBody>
      </p:sp>
      <p:sp>
        <p:nvSpPr>
          <p:cNvPr id="6" name="Slide Number Placeholder 5">
            <a:extLst>
              <a:ext uri="{FF2B5EF4-FFF2-40B4-BE49-F238E27FC236}">
                <a16:creationId xmlns:a16="http://schemas.microsoft.com/office/drawing/2014/main" id="{1F558AD7-1919-A8D4-08D5-EFFEF53BCAAA}"/>
              </a:ext>
            </a:extLst>
          </p:cNvPr>
          <p:cNvSpPr>
            <a:spLocks noGrp="1"/>
          </p:cNvSpPr>
          <p:nvPr>
            <p:ph type="sldNum" sz="quarter" idx="12"/>
          </p:nvPr>
        </p:nvSpPr>
        <p:spPr/>
        <p:txBody>
          <a:bodyPr/>
          <a:lstStyle/>
          <a:p>
            <a:fld id="{9D3FF152-60F5-4862-82F9-1190556AA56F}" type="slidenum">
              <a:rPr lang="en-IN" smtClean="0"/>
              <a:t>5</a:t>
            </a:fld>
            <a:endParaRPr lang="en-IN"/>
          </a:p>
        </p:txBody>
      </p:sp>
      <p:graphicFrame>
        <p:nvGraphicFramePr>
          <p:cNvPr id="10" name="Table 9">
            <a:extLst>
              <a:ext uri="{FF2B5EF4-FFF2-40B4-BE49-F238E27FC236}">
                <a16:creationId xmlns:a16="http://schemas.microsoft.com/office/drawing/2014/main" id="{D8E7AB87-6E9E-2008-9DD8-2EB8249E455C}"/>
              </a:ext>
            </a:extLst>
          </p:cNvPr>
          <p:cNvGraphicFramePr>
            <a:graphicFrameLocks noGrp="1"/>
          </p:cNvGraphicFramePr>
          <p:nvPr>
            <p:extLst>
              <p:ext uri="{D42A27DB-BD31-4B8C-83A1-F6EECF244321}">
                <p14:modId xmlns:p14="http://schemas.microsoft.com/office/powerpoint/2010/main" val="3119502085"/>
              </p:ext>
            </p:extLst>
          </p:nvPr>
        </p:nvGraphicFramePr>
        <p:xfrm>
          <a:off x="481264" y="696250"/>
          <a:ext cx="8193503" cy="5091318"/>
        </p:xfrm>
        <a:graphic>
          <a:graphicData uri="http://schemas.openxmlformats.org/drawingml/2006/table">
            <a:tbl>
              <a:tblPr firstRow="1" bandRow="1">
                <a:tableStyleId>{B301B821-A1FF-4177-AEE7-76D212191A09}</a:tableStyleId>
              </a:tblPr>
              <a:tblGrid>
                <a:gridCol w="745957">
                  <a:extLst>
                    <a:ext uri="{9D8B030D-6E8A-4147-A177-3AD203B41FA5}">
                      <a16:colId xmlns:a16="http://schemas.microsoft.com/office/drawing/2014/main" val="45412548"/>
                    </a:ext>
                  </a:extLst>
                </a:gridCol>
                <a:gridCol w="2078109">
                  <a:extLst>
                    <a:ext uri="{9D8B030D-6E8A-4147-A177-3AD203B41FA5}">
                      <a16:colId xmlns:a16="http://schemas.microsoft.com/office/drawing/2014/main" val="20000"/>
                    </a:ext>
                  </a:extLst>
                </a:gridCol>
                <a:gridCol w="2317648">
                  <a:extLst>
                    <a:ext uri="{9D8B030D-6E8A-4147-A177-3AD203B41FA5}">
                      <a16:colId xmlns:a16="http://schemas.microsoft.com/office/drawing/2014/main" val="20001"/>
                    </a:ext>
                  </a:extLst>
                </a:gridCol>
                <a:gridCol w="3051789">
                  <a:extLst>
                    <a:ext uri="{9D8B030D-6E8A-4147-A177-3AD203B41FA5}">
                      <a16:colId xmlns:a16="http://schemas.microsoft.com/office/drawing/2014/main" val="20002"/>
                    </a:ext>
                  </a:extLst>
                </a:gridCol>
              </a:tblGrid>
              <a:tr h="317255">
                <a:tc>
                  <a:txBody>
                    <a:bodyPr/>
                    <a:lstStyle/>
                    <a:p>
                      <a:pPr algn="ctr"/>
                      <a:r>
                        <a:rPr lang="en-US" sz="1800" b="1" dirty="0"/>
                        <a:t>S.NO</a:t>
                      </a:r>
                      <a:endParaRPr lang="en-US" sz="1800" b="1" dirty="0">
                        <a:latin typeface="Times New Roman" pitchFamily="18" charset="0"/>
                        <a:cs typeface="Times New Roman" pitchFamily="18" charset="0"/>
                      </a:endParaRPr>
                    </a:p>
                  </a:txBody>
                  <a:tcPr anchor="ctr"/>
                </a:tc>
                <a:tc>
                  <a:txBody>
                    <a:bodyPr/>
                    <a:lstStyle/>
                    <a:p>
                      <a:pPr algn="ctr"/>
                      <a:r>
                        <a:rPr lang="en-US" sz="1800" b="1" dirty="0"/>
                        <a:t>AUTHOR &amp; YEAR</a:t>
                      </a:r>
                      <a:endParaRPr lang="en-US" sz="1800" b="1" dirty="0">
                        <a:latin typeface="Times New Roman" pitchFamily="18" charset="0"/>
                        <a:cs typeface="Times New Roman" pitchFamily="18" charset="0"/>
                      </a:endParaRPr>
                    </a:p>
                  </a:txBody>
                  <a:tcPr anchor="ctr"/>
                </a:tc>
                <a:tc>
                  <a:txBody>
                    <a:bodyPr/>
                    <a:lstStyle/>
                    <a:p>
                      <a:pPr algn="ctr"/>
                      <a:r>
                        <a:rPr lang="en-US" sz="1800" b="1" dirty="0"/>
                        <a:t>TITLE</a:t>
                      </a:r>
                      <a:endParaRPr lang="en-US" sz="1800" b="1" dirty="0">
                        <a:latin typeface="Times New Roman" pitchFamily="18" charset="0"/>
                        <a:cs typeface="Times New Roman" pitchFamily="18" charset="0"/>
                      </a:endParaRPr>
                    </a:p>
                  </a:txBody>
                  <a:tcPr anchor="ctr"/>
                </a:tc>
                <a:tc>
                  <a:txBody>
                    <a:bodyPr/>
                    <a:lstStyle/>
                    <a:p>
                      <a:pPr algn="ctr"/>
                      <a:r>
                        <a:rPr lang="en-US" sz="1800" b="1" dirty="0"/>
                        <a:t>OBJECTIVE</a:t>
                      </a:r>
                      <a:endParaRPr lang="en-US" sz="1800" b="1" dirty="0">
                        <a:latin typeface="Times New Roman" pitchFamily="18" charset="0"/>
                        <a:cs typeface="Times New Roman" pitchFamily="18" charset="0"/>
                      </a:endParaRPr>
                    </a:p>
                  </a:txBody>
                  <a:tcPr anchor="ctr"/>
                </a:tc>
                <a:extLst>
                  <a:ext uri="{0D108BD9-81ED-4DB2-BD59-A6C34878D82A}">
                    <a16:rowId xmlns:a16="http://schemas.microsoft.com/office/drawing/2014/main" val="10000"/>
                  </a:ext>
                </a:extLst>
              </a:tr>
              <a:tr h="2134123">
                <a:tc>
                  <a:txBody>
                    <a:bodyPr/>
                    <a:lstStyle/>
                    <a:p>
                      <a:r>
                        <a:rPr lang="en-US" sz="1800" dirty="0"/>
                        <a:t>     3.</a:t>
                      </a:r>
                      <a:endParaRPr lang="en-US" sz="1800" dirty="0">
                        <a:latin typeface="Times New Roman" pitchFamily="18" charset="0"/>
                        <a:cs typeface="Times New Roman" pitchFamily="18" charset="0"/>
                      </a:endParaRPr>
                    </a:p>
                  </a:txBody>
                  <a:tcPr anchor="ctr"/>
                </a:tc>
                <a:tc>
                  <a:txBody>
                    <a:bodyPr/>
                    <a:lstStyle/>
                    <a:p>
                      <a:r>
                        <a:rPr lang="en-US" sz="1800" baseline="0" dirty="0">
                          <a:latin typeface="Times New Roman" pitchFamily="18" charset="0"/>
                          <a:cs typeface="Times New Roman" pitchFamily="18" charset="0"/>
                        </a:rPr>
                        <a:t>Miwa </a:t>
                      </a:r>
                      <a:r>
                        <a:rPr lang="en-US" sz="1800" baseline="0" dirty="0" err="1">
                          <a:latin typeface="Times New Roman" pitchFamily="18" charset="0"/>
                          <a:cs typeface="Times New Roman" pitchFamily="18" charset="0"/>
                        </a:rPr>
                        <a:t>Takai</a:t>
                      </a:r>
                      <a:r>
                        <a:rPr lang="en-US" sz="1800" baseline="0" dirty="0">
                          <a:latin typeface="Times New Roman" pitchFamily="18" charset="0"/>
                          <a:cs typeface="Times New Roman" pitchFamily="18" charset="0"/>
                        </a:rPr>
                        <a:t> (2020)</a:t>
                      </a:r>
                      <a:endParaRPr lang="en-US" sz="1800" dirty="0">
                        <a:latin typeface="Times New Roman" pitchFamily="18" charset="0"/>
                        <a:cs typeface="Times New Roman" pitchFamily="18" charset="0"/>
                      </a:endParaRPr>
                    </a:p>
                  </a:txBody>
                  <a:tcPr anchor="ctr"/>
                </a:tc>
                <a:tc>
                  <a:txBody>
                    <a:bodyPr/>
                    <a:lstStyle/>
                    <a:p>
                      <a:r>
                        <a:rPr lang="en-US" sz="1800" dirty="0">
                          <a:latin typeface="Times New Roman" pitchFamily="18" charset="0"/>
                          <a:cs typeface="Times New Roman" pitchFamily="18" charset="0"/>
                        </a:rPr>
                        <a:t>Alert Generation On Detection Of Suspicious Activity Using Transfer </a:t>
                      </a:r>
                      <a:r>
                        <a:rPr lang="en-US" sz="1800" dirty="0" err="1">
                          <a:latin typeface="Times New Roman" pitchFamily="18" charset="0"/>
                          <a:cs typeface="Times New Roman" pitchFamily="18" charset="0"/>
                        </a:rPr>
                        <a:t>Learing</a:t>
                      </a:r>
                      <a:endParaRPr lang="en-US" sz="1800" dirty="0">
                        <a:latin typeface="Times New Roman" pitchFamily="18" charset="0"/>
                        <a:cs typeface="Times New Roman" pitchFamily="18" charset="0"/>
                      </a:endParaRPr>
                    </a:p>
                  </a:txBody>
                  <a:tcPr anchor="ctr"/>
                </a:tc>
                <a:tc>
                  <a:txBody>
                    <a:bodyPr/>
                    <a:lstStyle/>
                    <a:p>
                      <a:r>
                        <a:rPr lang="en-US" sz="1800" dirty="0">
                          <a:latin typeface="Times New Roman" pitchFamily="18" charset="0"/>
                          <a:cs typeface="Times New Roman" pitchFamily="18" charset="0"/>
                        </a:rPr>
                        <a:t>Proposed system provides additional feature to the CCTV camera's by providing a way</a:t>
                      </a:r>
                    </a:p>
                    <a:p>
                      <a:r>
                        <a:rPr lang="en-US" sz="1800" dirty="0">
                          <a:latin typeface="Times New Roman" pitchFamily="18" charset="0"/>
                          <a:cs typeface="Times New Roman" pitchFamily="18" charset="0"/>
                        </a:rPr>
                        <a:t>to detect the suspicious activities like shop </a:t>
                      </a:r>
                      <a:r>
                        <a:rPr lang="en-US" sz="1800" dirty="0" err="1">
                          <a:latin typeface="Times New Roman" pitchFamily="18" charset="0"/>
                          <a:cs typeface="Times New Roman" pitchFamily="18" charset="0"/>
                        </a:rPr>
                        <a:t>lifiting</a:t>
                      </a:r>
                      <a:r>
                        <a:rPr lang="en-US" sz="1800" dirty="0">
                          <a:latin typeface="Times New Roman" pitchFamily="18" charset="0"/>
                          <a:cs typeface="Times New Roman" pitchFamily="18" charset="0"/>
                        </a:rPr>
                        <a:t>, robbery. By Using CNN model.</a:t>
                      </a:r>
                    </a:p>
                  </a:txBody>
                  <a:tcPr anchor="ctr"/>
                </a:tc>
                <a:extLst>
                  <a:ext uri="{0D108BD9-81ED-4DB2-BD59-A6C34878D82A}">
                    <a16:rowId xmlns:a16="http://schemas.microsoft.com/office/drawing/2014/main" val="10001"/>
                  </a:ext>
                </a:extLst>
              </a:tr>
              <a:tr h="2591435">
                <a:tc>
                  <a:txBody>
                    <a:bodyPr/>
                    <a:lstStyle/>
                    <a:p>
                      <a:r>
                        <a:rPr lang="en-US" sz="1800" dirty="0"/>
                        <a:t>      4.</a:t>
                      </a:r>
                      <a:endParaRPr lang="en-US" sz="1800" dirty="0">
                        <a:latin typeface="Times New Roman" pitchFamily="18" charset="0"/>
                        <a:cs typeface="Times New Roman" pitchFamily="18" charset="0"/>
                      </a:endParaRPr>
                    </a:p>
                  </a:txBody>
                  <a:tcPr anchor="ctr"/>
                </a:tc>
                <a:tc>
                  <a:txBody>
                    <a:bodyPr/>
                    <a:lstStyle/>
                    <a:p>
                      <a:r>
                        <a:rPr lang="en-US" sz="1800" dirty="0" err="1">
                          <a:latin typeface="Times New Roman" pitchFamily="18" charset="0"/>
                          <a:cs typeface="Times New Roman" pitchFamily="18" charset="0"/>
                        </a:rPr>
                        <a:t>Abouzar</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Ghasemi</a:t>
                      </a:r>
                      <a:r>
                        <a:rPr lang="en-US" sz="1800" dirty="0">
                          <a:latin typeface="Times New Roman" pitchFamily="18" charset="0"/>
                          <a:cs typeface="Times New Roman" pitchFamily="18" charset="0"/>
                        </a:rPr>
                        <a:t> (2016)</a:t>
                      </a:r>
                    </a:p>
                  </a:txBody>
                  <a:tcPr anchor="ctr"/>
                </a:tc>
                <a:tc>
                  <a:txBody>
                    <a:bodyPr/>
                    <a:lstStyle/>
                    <a:p>
                      <a:pPr algn="l"/>
                      <a:r>
                        <a:rPr lang="en-US" sz="1800" dirty="0">
                          <a:latin typeface="Times New Roman" pitchFamily="18" charset="0"/>
                          <a:cs typeface="Times New Roman" pitchFamily="18" charset="0"/>
                        </a:rPr>
                        <a:t>Suspicious Behavior Detection of People by Monitoring Camera</a:t>
                      </a:r>
                    </a:p>
                  </a:txBody>
                  <a:tcPr anchor="ctr"/>
                </a:tc>
                <a:tc>
                  <a:txBody>
                    <a:bodyPr/>
                    <a:lstStyle/>
                    <a:p>
                      <a:pPr marL="0" algn="l" defTabSz="914400" rtl="0" eaLnBrk="1" latinLnBrk="0" hangingPunct="1"/>
                      <a:r>
                        <a:rPr lang="en-US" sz="1800" kern="1200" baseline="0" dirty="0">
                          <a:solidFill>
                            <a:schemeClr val="tx1"/>
                          </a:solidFill>
                          <a:latin typeface="Times New Roman" pitchFamily="18" charset="0"/>
                          <a:ea typeface="+mn-ea"/>
                          <a:cs typeface="Times New Roman" pitchFamily="18" charset="0"/>
                        </a:rPr>
                        <a:t>This system propose a new approach based on the processing of the object trajectory for the detection of a suspicious behavior. The trajectory processing relies on the displacement vector of the interest object in</a:t>
                      </a:r>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295057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Literature Survey</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0FCACADF-1635-558B-04DA-FD992F91EEEC}"/>
              </a:ext>
            </a:extLst>
          </p:cNvPr>
          <p:cNvSpPr>
            <a:spLocks noGrp="1"/>
          </p:cNvSpPr>
          <p:nvPr>
            <p:ph type="dt" sz="half" idx="10"/>
          </p:nvPr>
        </p:nvSpPr>
        <p:spPr/>
        <p:txBody>
          <a:bodyPr/>
          <a:lstStyle/>
          <a:p>
            <a:fld id="{786EFE27-0395-4A36-8E9A-91462FF8D601}" type="datetime1">
              <a:rPr lang="en-IN" smtClean="0"/>
              <a:t>09-04-2023</a:t>
            </a:fld>
            <a:endParaRPr lang="en-IN"/>
          </a:p>
        </p:txBody>
      </p:sp>
      <p:sp>
        <p:nvSpPr>
          <p:cNvPr id="6" name="Slide Number Placeholder 5">
            <a:extLst>
              <a:ext uri="{FF2B5EF4-FFF2-40B4-BE49-F238E27FC236}">
                <a16:creationId xmlns:a16="http://schemas.microsoft.com/office/drawing/2014/main" id="{1F558AD7-1919-A8D4-08D5-EFFEF53BCAAA}"/>
              </a:ext>
            </a:extLst>
          </p:cNvPr>
          <p:cNvSpPr>
            <a:spLocks noGrp="1"/>
          </p:cNvSpPr>
          <p:nvPr>
            <p:ph type="sldNum" sz="quarter" idx="12"/>
          </p:nvPr>
        </p:nvSpPr>
        <p:spPr/>
        <p:txBody>
          <a:bodyPr/>
          <a:lstStyle/>
          <a:p>
            <a:fld id="{9D3FF152-60F5-4862-82F9-1190556AA56F}" type="slidenum">
              <a:rPr lang="en-IN" smtClean="0"/>
              <a:t>6</a:t>
            </a:fld>
            <a:endParaRPr lang="en-IN"/>
          </a:p>
        </p:txBody>
      </p:sp>
      <p:graphicFrame>
        <p:nvGraphicFramePr>
          <p:cNvPr id="4" name="Table 3">
            <a:extLst>
              <a:ext uri="{FF2B5EF4-FFF2-40B4-BE49-F238E27FC236}">
                <a16:creationId xmlns:a16="http://schemas.microsoft.com/office/drawing/2014/main" id="{EE733E76-45AD-2557-3E1A-5F142384C724}"/>
              </a:ext>
            </a:extLst>
          </p:cNvPr>
          <p:cNvGraphicFramePr>
            <a:graphicFrameLocks noGrp="1"/>
          </p:cNvGraphicFramePr>
          <p:nvPr>
            <p:extLst>
              <p:ext uri="{D42A27DB-BD31-4B8C-83A1-F6EECF244321}">
                <p14:modId xmlns:p14="http://schemas.microsoft.com/office/powerpoint/2010/main" val="436821407"/>
              </p:ext>
            </p:extLst>
          </p:nvPr>
        </p:nvGraphicFramePr>
        <p:xfrm>
          <a:off x="336884" y="696250"/>
          <a:ext cx="8337884" cy="5715000"/>
        </p:xfrm>
        <a:graphic>
          <a:graphicData uri="http://schemas.openxmlformats.org/drawingml/2006/table">
            <a:tbl>
              <a:tblPr firstRow="1" bandRow="1">
                <a:tableStyleId>{B301B821-A1FF-4177-AEE7-76D212191A09}</a:tableStyleId>
              </a:tblPr>
              <a:tblGrid>
                <a:gridCol w="794824">
                  <a:extLst>
                    <a:ext uri="{9D8B030D-6E8A-4147-A177-3AD203B41FA5}">
                      <a16:colId xmlns:a16="http://schemas.microsoft.com/office/drawing/2014/main" val="45412548"/>
                    </a:ext>
                  </a:extLst>
                </a:gridCol>
                <a:gridCol w="2182393">
                  <a:extLst>
                    <a:ext uri="{9D8B030D-6E8A-4147-A177-3AD203B41FA5}">
                      <a16:colId xmlns:a16="http://schemas.microsoft.com/office/drawing/2014/main" val="20000"/>
                    </a:ext>
                  </a:extLst>
                </a:gridCol>
                <a:gridCol w="2313863">
                  <a:extLst>
                    <a:ext uri="{9D8B030D-6E8A-4147-A177-3AD203B41FA5}">
                      <a16:colId xmlns:a16="http://schemas.microsoft.com/office/drawing/2014/main" val="20001"/>
                    </a:ext>
                  </a:extLst>
                </a:gridCol>
                <a:gridCol w="3046804">
                  <a:extLst>
                    <a:ext uri="{9D8B030D-6E8A-4147-A177-3AD203B41FA5}">
                      <a16:colId xmlns:a16="http://schemas.microsoft.com/office/drawing/2014/main" val="20002"/>
                    </a:ext>
                  </a:extLst>
                </a:gridCol>
              </a:tblGrid>
              <a:tr h="331147">
                <a:tc>
                  <a:txBody>
                    <a:bodyPr/>
                    <a:lstStyle/>
                    <a:p>
                      <a:pPr algn="ctr"/>
                      <a:r>
                        <a:rPr lang="en-US" sz="1700" b="1" dirty="0"/>
                        <a:t>S.NO</a:t>
                      </a:r>
                      <a:endParaRPr lang="en-US" sz="1700" b="1" dirty="0">
                        <a:latin typeface="Times New Roman" pitchFamily="18" charset="0"/>
                        <a:cs typeface="Times New Roman" pitchFamily="18" charset="0"/>
                      </a:endParaRPr>
                    </a:p>
                  </a:txBody>
                  <a:tcPr anchor="ctr"/>
                </a:tc>
                <a:tc>
                  <a:txBody>
                    <a:bodyPr/>
                    <a:lstStyle/>
                    <a:p>
                      <a:pPr algn="ctr"/>
                      <a:r>
                        <a:rPr lang="en-US" sz="1700" b="1" dirty="0"/>
                        <a:t>AUTHOR &amp; YEAR</a:t>
                      </a:r>
                      <a:endParaRPr lang="en-US" sz="1700" b="1" dirty="0">
                        <a:latin typeface="Times New Roman" pitchFamily="18" charset="0"/>
                        <a:cs typeface="Times New Roman" pitchFamily="18" charset="0"/>
                      </a:endParaRPr>
                    </a:p>
                  </a:txBody>
                  <a:tcPr anchor="ctr"/>
                </a:tc>
                <a:tc>
                  <a:txBody>
                    <a:bodyPr/>
                    <a:lstStyle/>
                    <a:p>
                      <a:pPr algn="ctr"/>
                      <a:r>
                        <a:rPr lang="en-US" sz="1700" b="1" dirty="0"/>
                        <a:t>TITLE</a:t>
                      </a:r>
                      <a:endParaRPr lang="en-US" sz="1700" b="1" dirty="0">
                        <a:latin typeface="Times New Roman" pitchFamily="18" charset="0"/>
                        <a:cs typeface="Times New Roman" pitchFamily="18" charset="0"/>
                      </a:endParaRPr>
                    </a:p>
                  </a:txBody>
                  <a:tcPr anchor="ctr"/>
                </a:tc>
                <a:tc>
                  <a:txBody>
                    <a:bodyPr/>
                    <a:lstStyle/>
                    <a:p>
                      <a:pPr algn="ctr"/>
                      <a:r>
                        <a:rPr lang="en-US" sz="1700" b="1" dirty="0"/>
                        <a:t>OBJECTIVE</a:t>
                      </a:r>
                      <a:endParaRPr lang="en-US" sz="1700" b="1" dirty="0">
                        <a:latin typeface="Times New Roman" pitchFamily="18" charset="0"/>
                        <a:cs typeface="Times New Roman" pitchFamily="18" charset="0"/>
                      </a:endParaRPr>
                    </a:p>
                  </a:txBody>
                  <a:tcPr anchor="ctr"/>
                </a:tc>
                <a:extLst>
                  <a:ext uri="{0D108BD9-81ED-4DB2-BD59-A6C34878D82A}">
                    <a16:rowId xmlns:a16="http://schemas.microsoft.com/office/drawing/2014/main" val="10000"/>
                  </a:ext>
                </a:extLst>
              </a:tr>
              <a:tr h="2566386">
                <a:tc>
                  <a:txBody>
                    <a:bodyPr/>
                    <a:lstStyle/>
                    <a:p>
                      <a:r>
                        <a:rPr lang="en-US" sz="1700" dirty="0"/>
                        <a:t>     5.</a:t>
                      </a:r>
                      <a:endParaRPr lang="en-US" sz="1700" dirty="0">
                        <a:latin typeface="Times New Roman" pitchFamily="18" charset="0"/>
                        <a:cs typeface="Times New Roman" pitchFamily="18" charset="0"/>
                      </a:endParaRPr>
                    </a:p>
                  </a:txBody>
                  <a:tcPr anchor="ctr"/>
                </a:tc>
                <a:tc>
                  <a:txBody>
                    <a:bodyPr/>
                    <a:lstStyle/>
                    <a:p>
                      <a:r>
                        <a:rPr lang="en-US" sz="1700" dirty="0" err="1">
                          <a:latin typeface="Times New Roman" pitchFamily="18" charset="0"/>
                          <a:cs typeface="Times New Roman" pitchFamily="18" charset="0"/>
                        </a:rPr>
                        <a:t>Nipunjita</a:t>
                      </a:r>
                      <a:r>
                        <a:rPr lang="en-US" sz="1700" baseline="0" dirty="0">
                          <a:latin typeface="Times New Roman" pitchFamily="18" charset="0"/>
                          <a:cs typeface="Times New Roman" pitchFamily="18" charset="0"/>
                        </a:rPr>
                        <a:t> </a:t>
                      </a:r>
                      <a:r>
                        <a:rPr lang="en-US" sz="1700" baseline="0" dirty="0" err="1">
                          <a:latin typeface="Times New Roman" pitchFamily="18" charset="0"/>
                          <a:cs typeface="Times New Roman" pitchFamily="18" charset="0"/>
                        </a:rPr>
                        <a:t>Bordoloi</a:t>
                      </a:r>
                      <a:r>
                        <a:rPr lang="en-US" sz="1700" baseline="0" dirty="0">
                          <a:latin typeface="Times New Roman" pitchFamily="18" charset="0"/>
                          <a:cs typeface="Times New Roman" pitchFamily="18" charset="0"/>
                        </a:rPr>
                        <a:t>, </a:t>
                      </a:r>
                      <a:r>
                        <a:rPr lang="en-US" sz="1700" baseline="0" dirty="0" err="1">
                          <a:latin typeface="Times New Roman" pitchFamily="18" charset="0"/>
                          <a:cs typeface="Times New Roman" pitchFamily="18" charset="0"/>
                        </a:rPr>
                        <a:t>Anjan</a:t>
                      </a:r>
                      <a:r>
                        <a:rPr lang="en-US" sz="1700" baseline="0" dirty="0">
                          <a:latin typeface="Times New Roman" pitchFamily="18" charset="0"/>
                          <a:cs typeface="Times New Roman" pitchFamily="18" charset="0"/>
                        </a:rPr>
                        <a:t> Kumar </a:t>
                      </a:r>
                      <a:r>
                        <a:rPr lang="en-US" sz="1700" baseline="0" dirty="0" err="1">
                          <a:latin typeface="Times New Roman" pitchFamily="18" charset="0"/>
                          <a:cs typeface="Times New Roman" pitchFamily="18" charset="0"/>
                        </a:rPr>
                        <a:t>Talukdar</a:t>
                      </a:r>
                      <a:r>
                        <a:rPr lang="en-US" sz="1700" baseline="0" dirty="0">
                          <a:latin typeface="Times New Roman" pitchFamily="18" charset="0"/>
                          <a:cs typeface="Times New Roman" pitchFamily="18" charset="0"/>
                        </a:rPr>
                        <a:t> </a:t>
                      </a:r>
                      <a:r>
                        <a:rPr lang="en-US" sz="1700" dirty="0">
                          <a:latin typeface="Times New Roman" pitchFamily="18" charset="0"/>
                          <a:cs typeface="Times New Roman" pitchFamily="18" charset="0"/>
                        </a:rPr>
                        <a:t>(2021)</a:t>
                      </a:r>
                    </a:p>
                  </a:txBody>
                  <a:tcPr anchor="ctr"/>
                </a:tc>
                <a:tc>
                  <a:txBody>
                    <a:bodyPr/>
                    <a:lstStyle/>
                    <a:p>
                      <a:pPr algn="l"/>
                      <a:r>
                        <a:rPr lang="en-US" sz="1700" dirty="0">
                          <a:latin typeface="Times New Roman" pitchFamily="18" charset="0"/>
                          <a:cs typeface="Times New Roman" pitchFamily="18" charset="0"/>
                        </a:rPr>
                        <a:t>Suspicious Activity Detection from YOLOv3</a:t>
                      </a:r>
                    </a:p>
                  </a:txBody>
                  <a:tcPr anchor="ctr"/>
                </a:tc>
                <a:tc>
                  <a:txBody>
                    <a:bodyPr/>
                    <a:lstStyle/>
                    <a:p>
                      <a:pPr marL="0" indent="0" algn="just">
                        <a:buNone/>
                      </a:pPr>
                      <a:r>
                        <a:rPr lang="en-US" sz="1700" dirty="0">
                          <a:latin typeface="Times New Roman" pitchFamily="18" charset="0"/>
                          <a:cs typeface="Times New Roman" pitchFamily="18" charset="0"/>
                        </a:rPr>
                        <a:t>YOLOv3 is used to identify a variety of suspicious activities, such as bag theft and lock-breaking. Both the system's processing speed and detection accuracy are very good. Only in a controlled environment does the current feature extraction technology provide correct findings. </a:t>
                      </a:r>
                    </a:p>
                  </a:txBody>
                  <a:tcPr anchor="ctr"/>
                </a:tc>
                <a:extLst>
                  <a:ext uri="{0D108BD9-81ED-4DB2-BD59-A6C34878D82A}">
                    <a16:rowId xmlns:a16="http://schemas.microsoft.com/office/drawing/2014/main" val="10001"/>
                  </a:ext>
                </a:extLst>
              </a:tr>
              <a:tr h="2566386">
                <a:tc>
                  <a:txBody>
                    <a:bodyPr/>
                    <a:lstStyle/>
                    <a:p>
                      <a:r>
                        <a:rPr lang="en-US" sz="1700" dirty="0"/>
                        <a:t>      6.</a:t>
                      </a:r>
                      <a:endParaRPr lang="en-US" sz="1700" dirty="0">
                        <a:latin typeface="Times New Roman" pitchFamily="18" charset="0"/>
                        <a:cs typeface="Times New Roman" pitchFamily="18" charset="0"/>
                      </a:endParaRPr>
                    </a:p>
                  </a:txBody>
                  <a:tcPr anchor="ctr"/>
                </a:tc>
                <a:tc>
                  <a:txBody>
                    <a:bodyPr/>
                    <a:lstStyle/>
                    <a:p>
                      <a:r>
                        <a:rPr lang="en-US" sz="1700" dirty="0" err="1">
                          <a:latin typeface="Times New Roman" pitchFamily="18" charset="0"/>
                          <a:cs typeface="Times New Roman" pitchFamily="18" charset="0"/>
                        </a:rPr>
                        <a:t>Aqil</a:t>
                      </a:r>
                      <a:r>
                        <a:rPr lang="en-US" sz="1700" dirty="0">
                          <a:latin typeface="Times New Roman" pitchFamily="18" charset="0"/>
                          <a:cs typeface="Times New Roman" pitchFamily="18" charset="0"/>
                        </a:rPr>
                        <a:t> </a:t>
                      </a:r>
                      <a:r>
                        <a:rPr lang="en-US" sz="1700" dirty="0" err="1">
                          <a:latin typeface="Times New Roman" pitchFamily="18" charset="0"/>
                          <a:cs typeface="Times New Roman" pitchFamily="18" charset="0"/>
                        </a:rPr>
                        <a:t>Shamnath</a:t>
                      </a:r>
                      <a:r>
                        <a:rPr lang="en-US" sz="1700" dirty="0">
                          <a:latin typeface="Times New Roman" pitchFamily="18" charset="0"/>
                          <a:cs typeface="Times New Roman" pitchFamily="18" charset="0"/>
                        </a:rPr>
                        <a:t>,</a:t>
                      </a:r>
                      <a:r>
                        <a:rPr lang="en-US" sz="1700" baseline="0" dirty="0">
                          <a:latin typeface="Times New Roman" pitchFamily="18" charset="0"/>
                          <a:cs typeface="Times New Roman" pitchFamily="18" charset="0"/>
                        </a:rPr>
                        <a:t> </a:t>
                      </a:r>
                      <a:r>
                        <a:rPr lang="en-US" sz="1700" dirty="0" err="1">
                          <a:latin typeface="Times New Roman" pitchFamily="18" charset="0"/>
                          <a:cs typeface="Times New Roman" pitchFamily="18" charset="0"/>
                        </a:rPr>
                        <a:t>Meena</a:t>
                      </a:r>
                      <a:r>
                        <a:rPr lang="en-US" sz="1700" dirty="0">
                          <a:latin typeface="Times New Roman" pitchFamily="18" charset="0"/>
                          <a:cs typeface="Times New Roman" pitchFamily="18" charset="0"/>
                        </a:rPr>
                        <a:t> </a:t>
                      </a:r>
                      <a:r>
                        <a:rPr lang="en-US" sz="1700" dirty="0" err="1">
                          <a:latin typeface="Times New Roman" pitchFamily="18" charset="0"/>
                          <a:cs typeface="Times New Roman" pitchFamily="18" charset="0"/>
                        </a:rPr>
                        <a:t>Belwal</a:t>
                      </a:r>
                      <a:r>
                        <a:rPr lang="en-US" sz="1700" dirty="0">
                          <a:latin typeface="Times New Roman" pitchFamily="18" charset="0"/>
                          <a:cs typeface="Times New Roman" pitchFamily="18" charset="0"/>
                        </a:rPr>
                        <a:t> (2022)</a:t>
                      </a:r>
                    </a:p>
                  </a:txBody>
                  <a:tcPr anchor="ctr"/>
                </a:tc>
                <a:tc>
                  <a:txBody>
                    <a:bodyPr/>
                    <a:lstStyle/>
                    <a:p>
                      <a:pPr algn="l"/>
                      <a:r>
                        <a:rPr lang="en-US" sz="1700" dirty="0">
                          <a:latin typeface="Times New Roman" pitchFamily="18" charset="0"/>
                          <a:cs typeface="Times New Roman" pitchFamily="18" charset="0"/>
                        </a:rPr>
                        <a:t>Human Suspicious Activity Detection Using Ensemble Machine Learning Techniques</a:t>
                      </a:r>
                    </a:p>
                  </a:txBody>
                  <a:tcPr anchor="ctr"/>
                </a:tc>
                <a:tc>
                  <a:txBody>
                    <a:bodyPr/>
                    <a:lstStyle/>
                    <a:p>
                      <a:pPr marL="0" indent="0" algn="l">
                        <a:buNone/>
                      </a:pPr>
                      <a:r>
                        <a:rPr lang="en-US" sz="1700" dirty="0">
                          <a:latin typeface="Times New Roman" pitchFamily="18" charset="0"/>
                          <a:cs typeface="Times New Roman" pitchFamily="18" charset="0"/>
                        </a:rPr>
                        <a:t>The decisions made by various models are combined in ensemble machine learning to enhance performance. We can identify suspicious </a:t>
                      </a:r>
                      <a:r>
                        <a:rPr lang="en-US" sz="1700" dirty="0" err="1">
                          <a:latin typeface="Times New Roman" pitchFamily="18" charset="0"/>
                          <a:cs typeface="Times New Roman" pitchFamily="18" charset="0"/>
                        </a:rPr>
                        <a:t>behaviour</a:t>
                      </a:r>
                      <a:r>
                        <a:rPr lang="en-US" sz="1700" dirty="0">
                          <a:latin typeface="Times New Roman" pitchFamily="18" charset="0"/>
                          <a:cs typeface="Times New Roman" pitchFamily="18" charset="0"/>
                        </a:rPr>
                        <a:t> in public transportation, such as chain stealing and bag stealing, using what we've learned. This technique provides a detection accuracy of 88%.</a:t>
                      </a:r>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4049645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Problem Statement</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D320AE4C-C8AD-5FE8-F765-45A6576E3B0B}"/>
              </a:ext>
            </a:extLst>
          </p:cNvPr>
          <p:cNvSpPr>
            <a:spLocks noGrp="1"/>
          </p:cNvSpPr>
          <p:nvPr>
            <p:ph type="dt" sz="half" idx="10"/>
          </p:nvPr>
        </p:nvSpPr>
        <p:spPr/>
        <p:txBody>
          <a:bodyPr/>
          <a:lstStyle/>
          <a:p>
            <a:fld id="{72CFDEE5-572C-4F2E-BEBB-78B6E85B2556}" type="datetime1">
              <a:rPr lang="en-IN" smtClean="0"/>
              <a:t>09-04-2023</a:t>
            </a:fld>
            <a:endParaRPr lang="en-IN"/>
          </a:p>
        </p:txBody>
      </p:sp>
      <p:sp>
        <p:nvSpPr>
          <p:cNvPr id="4" name="Slide Number Placeholder 3">
            <a:extLst>
              <a:ext uri="{FF2B5EF4-FFF2-40B4-BE49-F238E27FC236}">
                <a16:creationId xmlns:a16="http://schemas.microsoft.com/office/drawing/2014/main" id="{69985F6D-C615-D78B-6019-8D3BBB5A2B93}"/>
              </a:ext>
            </a:extLst>
          </p:cNvPr>
          <p:cNvSpPr>
            <a:spLocks noGrp="1"/>
          </p:cNvSpPr>
          <p:nvPr>
            <p:ph type="sldNum" sz="quarter" idx="12"/>
          </p:nvPr>
        </p:nvSpPr>
        <p:spPr/>
        <p:txBody>
          <a:bodyPr/>
          <a:lstStyle/>
          <a:p>
            <a:fld id="{9D3FF152-60F5-4862-82F9-1190556AA56F}" type="slidenum">
              <a:rPr lang="en-IN" smtClean="0"/>
              <a:t>7</a:t>
            </a:fld>
            <a:endParaRPr lang="en-IN"/>
          </a:p>
        </p:txBody>
      </p:sp>
      <p:sp>
        <p:nvSpPr>
          <p:cNvPr id="6" name="TextBox 5">
            <a:extLst>
              <a:ext uri="{FF2B5EF4-FFF2-40B4-BE49-F238E27FC236}">
                <a16:creationId xmlns:a16="http://schemas.microsoft.com/office/drawing/2014/main" id="{2615FC82-7D0B-F31F-28E4-8AF91E55FF6C}"/>
              </a:ext>
            </a:extLst>
          </p:cNvPr>
          <p:cNvSpPr txBox="1"/>
          <p:nvPr/>
        </p:nvSpPr>
        <p:spPr>
          <a:xfrm>
            <a:off x="1010652" y="1078104"/>
            <a:ext cx="7504697" cy="4011355"/>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Most</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countries</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are</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implementing</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accurate</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anomaly</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detection</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systems</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as</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means</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advancing</a:t>
            </a:r>
            <a:r>
              <a:rPr lang="en-US" sz="1800" spc="-2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towards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secure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environment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due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rising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crime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rates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general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human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insecurity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worldwide.</a:t>
            </a:r>
            <a:r>
              <a:rPr lang="en-US" sz="1800" spc="-65" dirty="0">
                <a:effectLst/>
                <a:latin typeface="Times New Roman" panose="02020603050405020304" pitchFamily="18" charset="0"/>
                <a:ea typeface="Times New Roman" panose="02020603050405020304" pitchFamily="18" charset="0"/>
              </a:rPr>
              <a:t> </a:t>
            </a:r>
          </a:p>
          <a:p>
            <a:endParaRPr lang="en-US" spc="-65" dirty="0">
              <a:latin typeface="Times New Roman" panose="02020603050405020304" pitchFamily="18" charset="0"/>
            </a:endParaRPr>
          </a:p>
          <a:p>
            <a:pPr marL="342900" marR="133985" lvl="0" indent="-342900">
              <a:lnSpc>
                <a:spcPct val="150000"/>
              </a:lnSpc>
              <a:spcBef>
                <a:spcPts val="690"/>
              </a:spcBef>
              <a:spcAft>
                <a:spcPts val="0"/>
              </a:spcAft>
              <a:buSzPts val="1200"/>
              <a:buFont typeface="Symbol" panose="05050102010706020507" pitchFamily="18" charset="2"/>
              <a:buChar char=""/>
              <a:tabLst>
                <a:tab pos="210185" algn="l"/>
              </a:tabLst>
            </a:pPr>
            <a:r>
              <a:rPr lang="en-US" sz="1800" dirty="0">
                <a:effectLst/>
                <a:latin typeface="Times New Roman" panose="02020603050405020304" pitchFamily="18" charset="0"/>
                <a:ea typeface="Symbol" panose="05050102010706020507" pitchFamily="18" charset="2"/>
                <a:cs typeface="Symbol" panose="05050102010706020507" pitchFamily="18" charset="2"/>
              </a:rPr>
              <a:t>To identify suspicious human activities in surveillance videos: Robbery, Fight and fire etc.</a:t>
            </a:r>
            <a:r>
              <a:rPr lang="en-US" sz="1800" spc="-28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from</a:t>
            </a:r>
            <a:r>
              <a:rPr lang="en-US" sz="1800" spc="-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images, videos and</a:t>
            </a:r>
            <a:r>
              <a:rPr lang="en-US" sz="1800" spc="10"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CCTV</a:t>
            </a:r>
            <a:r>
              <a:rPr lang="en-US" sz="1800" spc="-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by</a:t>
            </a:r>
            <a:r>
              <a:rPr lang="en-US" sz="1800" spc="-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using deep learning algorithms.</a:t>
            </a:r>
            <a:endParaRPr lang="en-IN" sz="1800" dirty="0">
              <a:effectLst/>
              <a:latin typeface="Times New Roman" panose="02020603050405020304" pitchFamily="18" charset="0"/>
              <a:ea typeface="Symbol" panose="05050102010706020507" pitchFamily="18" charset="2"/>
              <a:cs typeface="Symbol" panose="05050102010706020507" pitchFamily="18" charset="2"/>
            </a:endParaRPr>
          </a:p>
          <a:p>
            <a:pPr marL="342900" lvl="0" indent="-342900">
              <a:spcBef>
                <a:spcPts val="10"/>
              </a:spcBef>
              <a:spcAft>
                <a:spcPts val="0"/>
              </a:spcAft>
              <a:buSzPts val="1200"/>
              <a:buFont typeface="Symbol" panose="05050102010706020507" pitchFamily="18" charset="2"/>
              <a:buChar char=""/>
              <a:tabLst>
                <a:tab pos="172085" algn="l"/>
              </a:tabLst>
            </a:pPr>
            <a:r>
              <a:rPr lang="en-US" sz="1800" dirty="0">
                <a:effectLst/>
                <a:latin typeface="Times New Roman" panose="02020603050405020304" pitchFamily="18" charset="0"/>
                <a:ea typeface="Symbol" panose="05050102010706020507" pitchFamily="18" charset="2"/>
                <a:cs typeface="Symbol" panose="05050102010706020507" pitchFamily="18" charset="2"/>
              </a:rPr>
              <a:t>To</a:t>
            </a:r>
            <a:r>
              <a:rPr lang="en-US" sz="1800" spc="-10"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develop</a:t>
            </a:r>
            <a:r>
              <a:rPr lang="en-US" sz="1800" spc="-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Graphical User Interface</a:t>
            </a:r>
            <a:r>
              <a:rPr lang="en-US" sz="1800" spc="-1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or a</a:t>
            </a:r>
            <a:r>
              <a:rPr lang="en-US" sz="1800" spc="-1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smart</a:t>
            </a:r>
            <a:r>
              <a:rPr lang="en-US" sz="1800" spc="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phone</a:t>
            </a:r>
            <a:r>
              <a:rPr lang="en-US" sz="1800" spc="-10"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friendly</a:t>
            </a:r>
            <a:r>
              <a:rPr lang="en-US" sz="1800" spc="-10"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application.</a:t>
            </a:r>
            <a:endParaRPr lang="en-IN" sz="1800" dirty="0">
              <a:effectLst/>
              <a:latin typeface="Times New Roman" panose="02020603050405020304" pitchFamily="18" charset="0"/>
              <a:ea typeface="Symbol" panose="05050102010706020507" pitchFamily="18" charset="2"/>
              <a:cs typeface="Symbol" panose="05050102010706020507" pitchFamily="18" charset="2"/>
            </a:endParaRPr>
          </a:p>
          <a:p>
            <a:pPr marL="342900" marR="439420" lvl="0" indent="-342900">
              <a:lnSpc>
                <a:spcPct val="150000"/>
              </a:lnSpc>
              <a:spcBef>
                <a:spcPts val="730"/>
              </a:spcBef>
              <a:spcAft>
                <a:spcPts val="0"/>
              </a:spcAft>
              <a:buSzPts val="1200"/>
              <a:buFont typeface="Symbol" panose="05050102010706020507" pitchFamily="18" charset="2"/>
              <a:buChar char=""/>
              <a:tabLst>
                <a:tab pos="172085" algn="l"/>
              </a:tabLst>
            </a:pPr>
            <a:r>
              <a:rPr lang="en-US" sz="1800" dirty="0">
                <a:effectLst/>
                <a:latin typeface="Times New Roman" panose="02020603050405020304" pitchFamily="18" charset="0"/>
                <a:ea typeface="Symbol" panose="05050102010706020507" pitchFamily="18" charset="2"/>
                <a:cs typeface="Symbol" panose="05050102010706020507" pitchFamily="18" charset="2"/>
              </a:rPr>
              <a:t>To enhances the security of the society by predicting the unusual scenarios and reduce</a:t>
            </a:r>
            <a:r>
              <a:rPr lang="en-US" sz="1800" spc="-28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human</a:t>
            </a:r>
            <a:r>
              <a:rPr lang="en-US" sz="1800" spc="-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efforts.</a:t>
            </a:r>
            <a:endParaRPr lang="en-IN" sz="1800" dirty="0">
              <a:effectLst/>
              <a:latin typeface="Times New Roman" panose="02020603050405020304" pitchFamily="18" charset="0"/>
              <a:ea typeface="Symbol" panose="05050102010706020507" pitchFamily="18" charset="2"/>
              <a:cs typeface="Symbol" panose="05050102010706020507" pitchFamily="18" charset="2"/>
            </a:endParaRPr>
          </a:p>
          <a:p>
            <a:endParaRPr lang="en-IN" dirty="0"/>
          </a:p>
        </p:txBody>
      </p:sp>
    </p:spTree>
    <p:extLst>
      <p:ext uri="{BB962C8B-B14F-4D97-AF65-F5344CB8AC3E}">
        <p14:creationId xmlns:p14="http://schemas.microsoft.com/office/powerpoint/2010/main" val="1266654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Proposed System</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84ED6F37-FDEB-14D6-7786-B755476111F7}"/>
              </a:ext>
            </a:extLst>
          </p:cNvPr>
          <p:cNvSpPr>
            <a:spLocks noGrp="1"/>
          </p:cNvSpPr>
          <p:nvPr>
            <p:ph type="dt" sz="half" idx="10"/>
          </p:nvPr>
        </p:nvSpPr>
        <p:spPr/>
        <p:txBody>
          <a:bodyPr/>
          <a:lstStyle/>
          <a:p>
            <a:fld id="{89E01FDE-22D3-49D9-846C-C14CA8C34E8A}" type="datetime1">
              <a:rPr lang="en-IN" smtClean="0"/>
              <a:t>09-04-2023</a:t>
            </a:fld>
            <a:endParaRPr lang="en-IN"/>
          </a:p>
        </p:txBody>
      </p:sp>
      <p:sp>
        <p:nvSpPr>
          <p:cNvPr id="4" name="Slide Number Placeholder 3">
            <a:extLst>
              <a:ext uri="{FF2B5EF4-FFF2-40B4-BE49-F238E27FC236}">
                <a16:creationId xmlns:a16="http://schemas.microsoft.com/office/drawing/2014/main" id="{4DB30AD6-C0F0-3ECE-0069-7C5248013755}"/>
              </a:ext>
            </a:extLst>
          </p:cNvPr>
          <p:cNvSpPr>
            <a:spLocks noGrp="1"/>
          </p:cNvSpPr>
          <p:nvPr>
            <p:ph type="sldNum" sz="quarter" idx="12"/>
          </p:nvPr>
        </p:nvSpPr>
        <p:spPr/>
        <p:txBody>
          <a:bodyPr/>
          <a:lstStyle/>
          <a:p>
            <a:fld id="{9D3FF152-60F5-4862-82F9-1190556AA56F}" type="slidenum">
              <a:rPr lang="en-IN" smtClean="0"/>
              <a:t>8</a:t>
            </a:fld>
            <a:endParaRPr lang="en-IN"/>
          </a:p>
        </p:txBody>
      </p:sp>
      <p:sp>
        <p:nvSpPr>
          <p:cNvPr id="6" name="TextBox 5">
            <a:extLst>
              <a:ext uri="{FF2B5EF4-FFF2-40B4-BE49-F238E27FC236}">
                <a16:creationId xmlns:a16="http://schemas.microsoft.com/office/drawing/2014/main" id="{3FFA3119-B184-C86F-F5FE-1F6AA5D15AF8}"/>
              </a:ext>
            </a:extLst>
          </p:cNvPr>
          <p:cNvSpPr txBox="1"/>
          <p:nvPr/>
        </p:nvSpPr>
        <p:spPr>
          <a:xfrm>
            <a:off x="628650" y="1371600"/>
            <a:ext cx="7886700" cy="4154984"/>
          </a:xfrm>
          <a:prstGeom prst="rect">
            <a:avLst/>
          </a:prstGeom>
          <a:noFill/>
        </p:spPr>
        <p:txBody>
          <a:bodyPr wrap="square">
            <a:spAutoFit/>
          </a:bodyPr>
          <a:lstStyle/>
          <a:p>
            <a:r>
              <a:rPr lang="en-US" sz="2200" dirty="0">
                <a:latin typeface="Times New Roman" panose="02020603050405020304" pitchFamily="18" charset="0"/>
                <a:cs typeface="Times New Roman" panose="02020603050405020304" pitchFamily="18" charset="0"/>
              </a:rPr>
              <a:t>• In our project, we have decided to overcome the drawbacks of the existing systems by using Sequential Model. </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 By using sequential model we are able to extract the features from the Data frames like, </a:t>
            </a:r>
          </a:p>
          <a:p>
            <a:r>
              <a:rPr lang="en-US" sz="2200" dirty="0">
                <a:latin typeface="Times New Roman" panose="02020603050405020304" pitchFamily="18" charset="0"/>
                <a:cs typeface="Times New Roman" panose="02020603050405020304" pitchFamily="18" charset="0"/>
              </a:rPr>
              <a:t>	➢High resolution data </a:t>
            </a:r>
          </a:p>
          <a:p>
            <a:r>
              <a:rPr lang="en-US" sz="2200" dirty="0">
                <a:latin typeface="Times New Roman" panose="02020603050405020304" pitchFamily="18" charset="0"/>
                <a:cs typeface="Times New Roman" panose="02020603050405020304" pitchFamily="18" charset="0"/>
              </a:rPr>
              <a:t>	➢various variety of illumination in the data </a:t>
            </a:r>
          </a:p>
          <a:p>
            <a:r>
              <a:rPr lang="en-US" sz="2200" dirty="0">
                <a:latin typeface="Times New Roman" panose="02020603050405020304" pitchFamily="18" charset="0"/>
                <a:cs typeface="Times New Roman" panose="02020603050405020304" pitchFamily="18" charset="0"/>
              </a:rPr>
              <a:t>	➢large no of perspectives in the data </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 The above data constraints are used to extract the feature and train the model using deep learning model and detect the violence and then alerting the respective authority regarding the activity. </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330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Software / Hardware used</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6E8B922-F211-8D88-DCF1-70B86E5B87CE}"/>
              </a:ext>
            </a:extLst>
          </p:cNvPr>
          <p:cNvSpPr>
            <a:spLocks noGrp="1"/>
          </p:cNvSpPr>
          <p:nvPr>
            <p:ph type="dt" sz="half" idx="10"/>
          </p:nvPr>
        </p:nvSpPr>
        <p:spPr/>
        <p:txBody>
          <a:bodyPr/>
          <a:lstStyle/>
          <a:p>
            <a:fld id="{E8DB6051-EE13-42E6-98E9-4DCFCECF34A5}" type="datetime1">
              <a:rPr lang="en-IN" smtClean="0"/>
              <a:t>09-04-2023</a:t>
            </a:fld>
            <a:endParaRPr lang="en-IN"/>
          </a:p>
        </p:txBody>
      </p:sp>
      <p:sp>
        <p:nvSpPr>
          <p:cNvPr id="4" name="Slide Number Placeholder 3">
            <a:extLst>
              <a:ext uri="{FF2B5EF4-FFF2-40B4-BE49-F238E27FC236}">
                <a16:creationId xmlns:a16="http://schemas.microsoft.com/office/drawing/2014/main" id="{2894247B-9CF2-A38D-3B41-D90F4E4CF4C0}"/>
              </a:ext>
            </a:extLst>
          </p:cNvPr>
          <p:cNvSpPr>
            <a:spLocks noGrp="1"/>
          </p:cNvSpPr>
          <p:nvPr>
            <p:ph type="sldNum" sz="quarter" idx="12"/>
          </p:nvPr>
        </p:nvSpPr>
        <p:spPr/>
        <p:txBody>
          <a:bodyPr/>
          <a:lstStyle/>
          <a:p>
            <a:fld id="{9D3FF152-60F5-4862-82F9-1190556AA56F}" type="slidenum">
              <a:rPr lang="en-IN" smtClean="0"/>
              <a:t>9</a:t>
            </a:fld>
            <a:endParaRPr lang="en-IN"/>
          </a:p>
        </p:txBody>
      </p:sp>
      <p:sp>
        <p:nvSpPr>
          <p:cNvPr id="6" name="TextBox 5">
            <a:extLst>
              <a:ext uri="{FF2B5EF4-FFF2-40B4-BE49-F238E27FC236}">
                <a16:creationId xmlns:a16="http://schemas.microsoft.com/office/drawing/2014/main" id="{8C83FA4F-1825-E306-7F4F-5C1E5CBFB37B}"/>
              </a:ext>
            </a:extLst>
          </p:cNvPr>
          <p:cNvSpPr txBox="1"/>
          <p:nvPr/>
        </p:nvSpPr>
        <p:spPr>
          <a:xfrm>
            <a:off x="291766" y="1992505"/>
            <a:ext cx="4788568" cy="1877437"/>
          </a:xfrm>
          <a:prstGeom prst="rect">
            <a:avLst/>
          </a:prstGeom>
          <a:noFill/>
        </p:spPr>
        <p:txBody>
          <a:bodyPr wrap="square">
            <a:spAutoFit/>
          </a:bodyPr>
          <a:lstStyle/>
          <a:p>
            <a:r>
              <a:rPr lang="en-IN" sz="2200" b="1" dirty="0">
                <a:latin typeface="Times New Roman" panose="02020603050405020304" pitchFamily="18" charset="0"/>
                <a:cs typeface="Times New Roman" panose="02020603050405020304" pitchFamily="18" charset="0"/>
              </a:rPr>
              <a:t>• Software requirements </a:t>
            </a:r>
          </a:p>
          <a:p>
            <a:r>
              <a:rPr lang="en-IN" sz="2200"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Python </a:t>
            </a:r>
          </a:p>
          <a:p>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Jupyter</a:t>
            </a:r>
            <a:r>
              <a:rPr lang="en-IN" dirty="0">
                <a:latin typeface="Times New Roman" panose="02020603050405020304" pitchFamily="18" charset="0"/>
                <a:cs typeface="Times New Roman" panose="02020603050405020304" pitchFamily="18" charset="0"/>
              </a:rPr>
              <a:t> Notebook (</a:t>
            </a:r>
            <a:r>
              <a:rPr lang="en-IN" dirty="0" err="1">
                <a:latin typeface="Times New Roman" panose="02020603050405020304" pitchFamily="18" charset="0"/>
                <a:cs typeface="Times New Roman" panose="02020603050405020304" pitchFamily="18" charset="0"/>
              </a:rPr>
              <a:t>Worksapce</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Keras-Tensorflow</a:t>
            </a:r>
            <a:r>
              <a:rPr lang="en-IN" dirty="0">
                <a:latin typeface="Times New Roman" panose="02020603050405020304" pitchFamily="18" charset="0"/>
                <a:cs typeface="Times New Roman" panose="02020603050405020304" pitchFamily="18" charset="0"/>
              </a:rPr>
              <a:t>(Deep learning Library) </a:t>
            </a:r>
          </a:p>
          <a:p>
            <a:r>
              <a:rPr lang="en-IN" dirty="0">
                <a:latin typeface="Times New Roman" panose="02020603050405020304" pitchFamily="18" charset="0"/>
                <a:cs typeface="Times New Roman" panose="02020603050405020304" pitchFamily="18" charset="0"/>
              </a:rPr>
              <a:t>	➢ Pyttsx3 – for Voice Generation </a:t>
            </a:r>
          </a:p>
          <a:p>
            <a:r>
              <a:rPr lang="en-IN" dirty="0">
                <a:latin typeface="Times New Roman" panose="02020603050405020304" pitchFamily="18" charset="0"/>
                <a:cs typeface="Times New Roman" panose="02020603050405020304" pitchFamily="18" charset="0"/>
              </a:rPr>
              <a:t>	➢ OpenCV– library for Capturing video.</a:t>
            </a:r>
          </a:p>
        </p:txBody>
      </p:sp>
      <p:sp>
        <p:nvSpPr>
          <p:cNvPr id="8" name="TextBox 7">
            <a:extLst>
              <a:ext uri="{FF2B5EF4-FFF2-40B4-BE49-F238E27FC236}">
                <a16:creationId xmlns:a16="http://schemas.microsoft.com/office/drawing/2014/main" id="{B35E9C01-F3F8-232D-C962-B951BEC2F68C}"/>
              </a:ext>
            </a:extLst>
          </p:cNvPr>
          <p:cNvSpPr txBox="1"/>
          <p:nvPr/>
        </p:nvSpPr>
        <p:spPr>
          <a:xfrm>
            <a:off x="4716379" y="1992505"/>
            <a:ext cx="4572000" cy="1815882"/>
          </a:xfrm>
          <a:prstGeom prst="rect">
            <a:avLst/>
          </a:prstGeom>
          <a:noFill/>
        </p:spPr>
        <p:txBody>
          <a:bodyPr wrap="square">
            <a:spAutoFit/>
          </a:bodyPr>
          <a:lstStyle/>
          <a:p>
            <a:pPr marL="285750" indent="-285750">
              <a:buFont typeface="Arial" panose="020B0604020202020204" pitchFamily="34" charset="0"/>
              <a:buChar char="•"/>
            </a:pPr>
            <a:r>
              <a:rPr lang="en-US" sz="2200" b="1" dirty="0"/>
              <a:t>Hardware requirements</a:t>
            </a:r>
          </a:p>
          <a:p>
            <a:endParaRPr lang="en-US" dirty="0"/>
          </a:p>
          <a:p>
            <a:pPr marL="742950" lvl="1" indent="-285750">
              <a:buFont typeface="Wingdings" panose="05000000000000000000" pitchFamily="2" charset="2"/>
              <a:buChar char="Ø"/>
            </a:pPr>
            <a:r>
              <a:rPr lang="en-US" dirty="0"/>
              <a:t>RAM :  8GB </a:t>
            </a:r>
          </a:p>
          <a:p>
            <a:pPr marL="742950" lvl="1" indent="-285750">
              <a:buFont typeface="Wingdings" panose="05000000000000000000" pitchFamily="2" charset="2"/>
              <a:buChar char="Ø"/>
            </a:pPr>
            <a:r>
              <a:rPr lang="en-US" dirty="0"/>
              <a:t>Processor : AMD Ryzen 5k series with NVIDIA-GTX 4GB graphics.</a:t>
            </a:r>
          </a:p>
          <a:p>
            <a:pPr marL="742950" lvl="1" indent="-285750">
              <a:buFont typeface="Wingdings" panose="05000000000000000000" pitchFamily="2" charset="2"/>
              <a:buChar char="Ø"/>
            </a:pPr>
            <a:r>
              <a:rPr lang="en-US" dirty="0"/>
              <a:t>Cameras</a:t>
            </a:r>
            <a:endParaRPr lang="en-IN" dirty="0"/>
          </a:p>
        </p:txBody>
      </p:sp>
    </p:spTree>
    <p:extLst>
      <p:ext uri="{BB962C8B-B14F-4D97-AF65-F5344CB8AC3E}">
        <p14:creationId xmlns:p14="http://schemas.microsoft.com/office/powerpoint/2010/main" val="20702654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122</TotalTime>
  <Words>2166</Words>
  <Application>Microsoft Office PowerPoint</Application>
  <PresentationFormat>On-screen Show (4:3)</PresentationFormat>
  <Paragraphs>293</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Calibri Light</vt:lpstr>
      <vt:lpstr>Symbol</vt:lpstr>
      <vt:lpstr>Times New Roman</vt:lpstr>
      <vt:lpstr>Wingdings</vt:lpstr>
      <vt:lpstr>Office Theme</vt:lpstr>
      <vt:lpstr>PowerPoint Presentation</vt:lpstr>
      <vt:lpstr>Introduction</vt:lpstr>
      <vt:lpstr>Objective of the Project</vt:lpstr>
      <vt:lpstr>Literature Survey</vt:lpstr>
      <vt:lpstr>Literature Survey</vt:lpstr>
      <vt:lpstr>Literature Survey</vt:lpstr>
      <vt:lpstr>Problem Statement</vt:lpstr>
      <vt:lpstr>Proposed System</vt:lpstr>
      <vt:lpstr>Software / Hardware used</vt:lpstr>
      <vt:lpstr>Architecture / Methodology used</vt:lpstr>
      <vt:lpstr>System Design-Use Case Diagram</vt:lpstr>
      <vt:lpstr>System Design –Sequence Diagram</vt:lpstr>
      <vt:lpstr>System Design –Activity Diagram</vt:lpstr>
      <vt:lpstr>Module Description</vt:lpstr>
      <vt:lpstr>Module Description</vt:lpstr>
      <vt:lpstr>Module Description</vt:lpstr>
      <vt:lpstr>Module Description</vt:lpstr>
      <vt:lpstr>Testing /Performance Evaluation / Results</vt:lpstr>
      <vt:lpstr>Testing /Performance Evaluation / Results</vt:lpstr>
      <vt:lpstr> </vt:lpstr>
      <vt:lpstr>Screen Shots</vt:lpstr>
      <vt:lpstr>Screen Shots</vt:lpstr>
      <vt:lpstr>Screen Shots</vt:lpstr>
      <vt:lpstr>Conclusion </vt:lpstr>
      <vt:lpstr>Future Enhancement </vt:lpstr>
      <vt:lpstr>Reference Paper/ URL</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SENTHILKUMAR G</dc:creator>
  <cp:lastModifiedBy>Bhuvanesh Kumar</cp:lastModifiedBy>
  <cp:revision>9</cp:revision>
  <dcterms:created xsi:type="dcterms:W3CDTF">2020-12-27T14:21:20Z</dcterms:created>
  <dcterms:modified xsi:type="dcterms:W3CDTF">2023-04-09T12:12:25Z</dcterms:modified>
</cp:coreProperties>
</file>

<file path=docProps/thumbnail.jpeg>
</file>